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71"/>
  </p:notesMasterIdLst>
  <p:sldIdLst>
    <p:sldId id="268" r:id="rId4"/>
    <p:sldId id="265" r:id="rId5"/>
    <p:sldId id="270" r:id="rId6"/>
    <p:sldId id="271" r:id="rId7"/>
    <p:sldId id="273" r:id="rId8"/>
    <p:sldId id="274" r:id="rId9"/>
    <p:sldId id="272" r:id="rId10"/>
    <p:sldId id="269" r:id="rId11"/>
    <p:sldId id="275" r:id="rId12"/>
    <p:sldId id="276" r:id="rId13"/>
    <p:sldId id="278" r:id="rId14"/>
    <p:sldId id="277" r:id="rId15"/>
    <p:sldId id="280" r:id="rId16"/>
    <p:sldId id="316" r:id="rId17"/>
    <p:sldId id="281" r:id="rId18"/>
    <p:sldId id="283" r:id="rId19"/>
    <p:sldId id="282" r:id="rId20"/>
    <p:sldId id="285" r:id="rId21"/>
    <p:sldId id="284" r:id="rId22"/>
    <p:sldId id="286" r:id="rId23"/>
    <p:sldId id="287" r:id="rId24"/>
    <p:sldId id="288" r:id="rId25"/>
    <p:sldId id="317" r:id="rId26"/>
    <p:sldId id="333" r:id="rId27"/>
    <p:sldId id="289" r:id="rId28"/>
    <p:sldId id="290" r:id="rId29"/>
    <p:sldId id="291" r:id="rId30"/>
    <p:sldId id="292" r:id="rId31"/>
    <p:sldId id="294" r:id="rId32"/>
    <p:sldId id="295" r:id="rId33"/>
    <p:sldId id="297" r:id="rId34"/>
    <p:sldId id="298" r:id="rId35"/>
    <p:sldId id="299" r:id="rId36"/>
    <p:sldId id="300" r:id="rId37"/>
    <p:sldId id="301" r:id="rId38"/>
    <p:sldId id="335" r:id="rId39"/>
    <p:sldId id="302" r:id="rId40"/>
    <p:sldId id="303" r:id="rId41"/>
    <p:sldId id="304" r:id="rId42"/>
    <p:sldId id="318" r:id="rId43"/>
    <p:sldId id="305" r:id="rId44"/>
    <p:sldId id="306" r:id="rId45"/>
    <p:sldId id="307" r:id="rId46"/>
    <p:sldId id="308" r:id="rId47"/>
    <p:sldId id="309" r:id="rId48"/>
    <p:sldId id="310" r:id="rId49"/>
    <p:sldId id="312" r:id="rId50"/>
    <p:sldId id="267" r:id="rId51"/>
    <p:sldId id="313" r:id="rId52"/>
    <p:sldId id="314" r:id="rId53"/>
    <p:sldId id="256" r:id="rId54"/>
    <p:sldId id="320" r:id="rId55"/>
    <p:sldId id="321" r:id="rId56"/>
    <p:sldId id="322" r:id="rId57"/>
    <p:sldId id="323" r:id="rId58"/>
    <p:sldId id="324" r:id="rId59"/>
    <p:sldId id="325" r:id="rId60"/>
    <p:sldId id="326" r:id="rId61"/>
    <p:sldId id="327" r:id="rId62"/>
    <p:sldId id="328" r:id="rId63"/>
    <p:sldId id="329" r:id="rId64"/>
    <p:sldId id="330" r:id="rId65"/>
    <p:sldId id="331" r:id="rId66"/>
    <p:sldId id="332" r:id="rId67"/>
    <p:sldId id="315" r:id="rId68"/>
    <p:sldId id="266" r:id="rId69"/>
    <p:sldId id="262" r:id="rId7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66CC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" Type="http://schemas.openxmlformats.org/officeDocument/2006/relationships/slide" Target="slides/slide4.xml"/><Relationship Id="rId71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8E1A14-4741-45C1-AA9D-E70EB5FE5854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C559EB-3D62-4EFA-8D97-A7AB99F20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1BF55-BE18-4D3C-8494-FF9AC335563D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9FF6-0E1B-4E63-AEBF-02876A01543F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E410A-D756-4234-89A8-E884D59302F1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6F81-F984-4C37-9FAE-B295D7B719FC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18F56-95B2-4ABD-A441-48302EF289C4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9017C-EE53-4F2C-B5E0-47004F5FE07B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76461-958A-437D-AB73-3B04E06BA23A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961AD-72EA-4C86-8F77-537EAC3B6AE3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2D67A-A9E2-4EA2-AFC7-DC3132246F87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1F17A-B02F-471A-B40E-399B861DA59A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23C61-0600-4C6D-BF1F-08D23045C244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FF8BB-0A0C-4BB2-9C6E-3740D14F2AF9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70E6-E553-4D4B-933D-528FFD149DF4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66922-6864-4E2D-84E6-CAC4556BED8A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815B3-FC85-4966-8965-275B072B9F62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374F3-D641-4BED-8498-A8A66E33C16E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B7B63-A0F1-477E-8827-7A0EB8FDB1E3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F735A-2932-4A6E-A977-7691BAD49E43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F3F1C-54D1-4F94-91E6-683C913CB0A6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CBED0-69F3-4042-866F-ACE844D2DDD9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D898B-105F-49F3-BA6B-CDCC6179F971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DA96-0D74-4BF1-9C82-9849432AFE69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DAED7-8549-4D21-88A0-66D2D6A8B2B2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936BB-BFCB-4461-8C53-018F50D62670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0D837-C33C-4C95-96C1-F3C7BA3B7DE2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45C4-9BAA-4C67-8290-8652848892C5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764D-782E-453D-A38E-E882907C6144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D195E-BAFE-4545-8609-7C2C43A0CF14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30882-452D-40D1-A8B8-059B094B2DE3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BEDED-EBB1-4217-8FF6-C91E69AD7B0B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4411-8EC1-492B-92FC-13E332A55638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947-457A-4311-A95F-1364A076E731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D6A5C-6336-4A31-8ABD-E917B14329AD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ED998-2FCA-44F1-A92E-2A86FCB402CA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8289D0F-1453-47BC-93CD-BCF3632E2308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785DD28-0838-42A9-86DD-F05F3F39E88E}" type="datetime1">
              <a:rPr lang="ru-RU" smtClean="0"/>
              <a:pPr/>
              <a:t>30.01.2012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gif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G:\&#1044;&#1048;&#1057;&#1050;%20I\&#1044;&#1048;&#1057;&#1050;%20D\&#1052;&#1072;&#1084;&#1080;&#1085;&#1086;\2011-2012\&#1055;&#1054;&#1056;&#1058;&#1060;&#1054;&#1051;&#1048;&#1054;\&#1087;&#1086;&#1089;&#1083;&#1077;&#1076;&#1085;&#1103;&#1103;%20&#1082;&#1086;&#1087;&#1080;&#1103;%20&#1054;&#1058;&#1045;&#1056;%20&#1059;&#1056;&#1054;&#1050;\&#1054;&#1058;&#1050;&#1056;&#1067;&#1058;&#1067;&#1049;%20&#1059;&#1056;&#1054;&#1050;%20-%20&#1082;&#1086;&#1087;&#1080;&#1103;\&#1052;&#1091;&#1079;&#1099;&#1082;&#1072;&#1083;&#1100;&#1085;&#1086;&#1077;%20&#1087;&#1088;&#1080;&#1074;&#1077;&#1090;&#1089;&#1090;&#1074;&#1080;&#1077;.MID" TargetMode="Externa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gif"/><Relationship Id="rId3" Type="http://schemas.openxmlformats.org/officeDocument/2006/relationships/image" Target="../media/image44.jpeg"/><Relationship Id="rId7" Type="http://schemas.openxmlformats.org/officeDocument/2006/relationships/image" Target="../media/image4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44;&#1048;&#1057;&#1050;%20I\&#1044;&#1048;&#1057;&#1050;%20D\&#1052;&#1072;&#1084;&#1080;&#1085;&#1086;\2011-2012\&#1055;&#1054;&#1056;&#1058;&#1060;&#1054;&#1051;&#1048;&#1054;\&#1087;&#1086;&#1089;&#1083;&#1077;&#1076;&#1085;&#1103;&#1103;%20&#1082;&#1086;&#1087;&#1080;&#1103;%20&#1054;&#1058;&#1045;&#1056;%20&#1059;&#1056;&#1054;&#1050;\&#1054;&#1058;&#1050;&#1056;&#1067;&#1058;&#1067;&#1049;%20&#1059;&#1056;&#1054;&#1050;%20-%20&#1082;&#1086;&#1087;&#1080;&#1103;\&#1058;&#1072;&#1085;&#1094;&#1077;&#1074;&#1072;&#1083;&#1100;&#1085;&#1072;&#1103;%20&#1084;&#1080;&#1085;&#1091;&#1090;&#1082;&#1072;%20&#1044;&#1072;&#1084;-&#1044;&#1080;&#1044;&#1080;,.MID" TargetMode="External"/><Relationship Id="rId6" Type="http://schemas.openxmlformats.org/officeDocument/2006/relationships/image" Target="../media/image47.gif"/><Relationship Id="rId5" Type="http://schemas.openxmlformats.org/officeDocument/2006/relationships/image" Target="../media/image46.gif"/><Relationship Id="rId4" Type="http://schemas.openxmlformats.org/officeDocument/2006/relationships/image" Target="../media/image45.jpeg"/><Relationship Id="rId9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gif"/><Relationship Id="rId5" Type="http://schemas.openxmlformats.org/officeDocument/2006/relationships/image" Target="../media/image53.gif"/><Relationship Id="rId4" Type="http://schemas.openxmlformats.org/officeDocument/2006/relationships/image" Target="../media/image46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gif"/><Relationship Id="rId4" Type="http://schemas.openxmlformats.org/officeDocument/2006/relationships/image" Target="../media/image56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4;&#1048;&#1057;&#1050;%20I\&#1044;&#1048;&#1057;&#1050;%20D\&#1052;&#1072;&#1084;&#1080;&#1085;&#1086;\2011-2012\&#1055;&#1054;&#1056;&#1058;&#1060;&#1054;&#1051;&#1048;&#1054;\&#1087;&#1086;&#1089;&#1083;&#1077;&#1076;&#1085;&#1103;&#1103;%20&#1082;&#1086;&#1087;&#1080;&#1103;%20&#1054;&#1058;&#1045;&#1056;%20&#1059;&#1056;&#1054;&#1050;\&#1054;&#1058;&#1050;&#1056;&#1067;&#1058;&#1067;&#1049;%20&#1059;&#1056;&#1054;&#1050;%20-%20&#1082;&#1086;&#1087;&#1080;&#1103;\&#1055;&#1077;&#1089;&#1085;&#1103;%20&#1073;&#1072;&#1088;&#1072;&#1073;&#1072;&#1085;&#1072;.MID" TargetMode="External"/><Relationship Id="rId6" Type="http://schemas.openxmlformats.org/officeDocument/2006/relationships/image" Target="../media/image66.gif"/><Relationship Id="rId5" Type="http://schemas.openxmlformats.org/officeDocument/2006/relationships/image" Target="../media/image65.gif"/><Relationship Id="rId10" Type="http://schemas.openxmlformats.org/officeDocument/2006/relationships/image" Target="../media/image70.png"/><Relationship Id="rId4" Type="http://schemas.openxmlformats.org/officeDocument/2006/relationships/image" Target="../media/image64.gif"/><Relationship Id="rId9" Type="http://schemas.openxmlformats.org/officeDocument/2006/relationships/image" Target="../media/image6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gif"/><Relationship Id="rId2" Type="http://schemas.openxmlformats.org/officeDocument/2006/relationships/slideLayout" Target="../slideLayouts/slideLayout13.xml"/><Relationship Id="rId1" Type="http://schemas.openxmlformats.org/officeDocument/2006/relationships/audio" Target="file:///G:\&#1044;&#1048;&#1057;&#1050;%20I\&#1044;&#1048;&#1057;&#1050;%20D\&#1052;&#1072;&#1084;&#1080;&#1085;&#1086;\2010-2011\&#1040;&#1058;&#1058;&#1045;&#1057;&#1058;&#1040;&#1062;&#1048;&#1071;%202010-2011\&#1054;&#1058;&#1050;&#1056;&#1067;&#1058;&#1067;&#1049;%20&#1059;&#1056;&#1054;&#1050;\&#1087;&#1086;&#1089;&#1083;&#1077;&#1076;&#1085;&#1103;&#1103;%20&#1082;&#1086;&#1087;&#1080;&#1103;%20&#1054;&#1058;&#1045;&#1056;%20&#1059;&#1056;&#1054;&#1050;\&#1054;&#1058;&#1050;&#1056;&#1067;&#1058;&#1067;&#1049;%20&#1059;&#1056;&#1054;&#1050;%20-%20&#1082;&#1086;&#1087;&#1080;&#1103;\&#1055;&#1077;&#1090;&#1088;%20&#1048;&#1083;&#1100;&#1080;&#1095;%20&#1063;&#1072;&#1081;&#1082;&#1086;&#1074;&#1089;&#1082;&#1080;&#1081;%20-%20&#1042;&#1072;&#1083;&#1100;&#1089;%20&#1094;&#1074;&#1077;&#1090;&#1086;&#1074;%20&#1080;&#1079;%20&#1073;&#1072;&#1083;&#1077;&#1090;&#1072;%20&#1065;&#1077;&#1083;&#1082;&#1091;&#1085;&#1095;&#1080;&#1082;.mp3" TargetMode="External"/><Relationship Id="rId6" Type="http://schemas.openxmlformats.org/officeDocument/2006/relationships/image" Target="../media/image84.pn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7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gif"/><Relationship Id="rId2" Type="http://schemas.openxmlformats.org/officeDocument/2006/relationships/image" Target="../media/image88.gi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7.gif"/><Relationship Id="rId5" Type="http://schemas.openxmlformats.org/officeDocument/2006/relationships/image" Target="../media/image91.jpeg"/><Relationship Id="rId4" Type="http://schemas.openxmlformats.org/officeDocument/2006/relationships/image" Target="../media/image90.gi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6.gif"/><Relationship Id="rId4" Type="http://schemas.openxmlformats.org/officeDocument/2006/relationships/image" Target="../media/image95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G:\&#1044;&#1048;&#1057;&#1050;%20I\&#1044;&#1048;&#1057;&#1050;%20D\&#1052;&#1072;&#1084;&#1080;&#1085;&#1086;\2011-2012\&#1055;&#1054;&#1056;&#1058;&#1060;&#1054;&#1051;&#1048;&#1054;\&#1087;&#1086;&#1089;&#1083;&#1077;&#1076;&#1085;&#1103;&#1103;%20&#1082;&#1086;&#1087;&#1080;&#1103;%20&#1054;&#1058;&#1045;&#1056;%20&#1059;&#1056;&#1054;&#1050;\&#1054;&#1058;&#1050;&#1056;&#1067;&#1058;&#1067;&#1049;%20&#1059;&#1056;&#1054;&#1050;%20-%20&#1082;&#1086;&#1087;&#1080;&#1103;\&#1057;&#1090;&#1072;&#1088;&#1099;&#1081;%20&#1076;&#1086;&#1073;&#1088;&#1099;&#1081;%20&#1082;&#1083;&#1072;&#1074;&#1077;&#1089;&#1080;&#1085;.MID" TargetMode="External"/><Relationship Id="rId6" Type="http://schemas.openxmlformats.org/officeDocument/2006/relationships/image" Target="../media/image99.png"/><Relationship Id="rId5" Type="http://schemas.openxmlformats.org/officeDocument/2006/relationships/image" Target="../media/image49.gif"/><Relationship Id="rId4" Type="http://schemas.openxmlformats.org/officeDocument/2006/relationships/image" Target="../media/image9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6.gif"/><Relationship Id="rId4" Type="http://schemas.openxmlformats.org/officeDocument/2006/relationships/image" Target="../media/image102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gi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4;&#1048;&#1057;&#1050;%20I\&#1044;&#1048;&#1057;&#1050;%20D\&#1052;&#1072;&#1084;&#1080;&#1085;&#1086;\2011-2012\&#1055;&#1054;&#1056;&#1058;&#1060;&#1054;&#1051;&#1048;&#1054;\&#1087;&#1086;&#1089;&#1083;&#1077;&#1076;&#1085;&#1103;&#1103;%20&#1082;&#1086;&#1087;&#1080;&#1103;%20&#1054;&#1058;&#1045;&#1056;%20&#1059;&#1056;&#1054;&#1050;\&#1054;&#1058;&#1050;&#1056;&#1067;&#1058;&#1067;&#1049;%20&#1059;&#1056;&#1054;&#1050;%20-%20&#1082;&#1086;&#1087;&#1080;&#1103;\&#1052;&#1091;&#1079;&#1099;&#1082;&#1072;&#1083;&#1100;&#1085;&#1086;&#1077;%20&#1087;&#1088;&#1086;&#1097;&#1072;&#1085;&#1080;&#1077;.MID" TargetMode="External"/><Relationship Id="rId4" Type="http://schemas.openxmlformats.org/officeDocument/2006/relationships/image" Target="../media/image11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gif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ДИСК I\ДИСК D\Мамино\рисунки музыкальные\41947344_image6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0"/>
            <a:ext cx="8326489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429684" cy="1142984"/>
          </a:xfrm>
        </p:spPr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Музыкальные инструменты</a:t>
            </a:r>
            <a:endParaRPr lang="ru-RU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G:\ДИСК I\ДИСК D\Мамино\2010-2011\АТТЕСТАЦИЯ 2010-2011\ОТКРЫТЫЙ УРОК\79c1754313d1bde659555e8c747.jpg"/>
          <p:cNvPicPr>
            <a:picLocks noChangeAspect="1" noChangeArrowheads="1"/>
          </p:cNvPicPr>
          <p:nvPr/>
        </p:nvPicPr>
        <p:blipFill>
          <a:blip r:embed="rId2" cstate="print"/>
          <a:srcRect b="13661"/>
          <a:stretch>
            <a:fillRect/>
          </a:stretch>
        </p:blipFill>
        <p:spPr bwMode="auto">
          <a:xfrm>
            <a:off x="0" y="0"/>
            <a:ext cx="9267014" cy="6858000"/>
          </a:xfrm>
          <a:prstGeom prst="rect">
            <a:avLst/>
          </a:prstGeom>
          <a:noFill/>
        </p:spPr>
      </p:pic>
      <p:pic>
        <p:nvPicPr>
          <p:cNvPr id="8194" name="Picture 2" descr="G:\ДИСК I\ДИСК D\Мамино\2010-2011\АТТЕСТАЦИЯ 2010-2011\ОТКРЫТЫЙ УРОК\533598_f248виолончель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4929190" y="714356"/>
            <a:ext cx="3667657" cy="5560641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4500562" y="142852"/>
            <a:ext cx="464343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" pitchFamily="18" charset="0"/>
              </a:rPr>
              <a:t>ВИОЛОНЧЕЛЬ</a:t>
            </a:r>
            <a:endParaRPr lang="ru-RU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8197" name="Picture 5" descr="G:\ДИСК I\ДИСК D\Мамино\2010-2011\АТТЕСТАЦИЯ 2010-2011\ОТКРЫТЫЙ УРОК\виолонче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642918"/>
            <a:ext cx="3762401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G:\ДИСК I\ДИСК D\Мамино\2010-2011\АТТЕСТАЦИЯ 2010-2011\ОТКРЫТЫЙ УРОК\горьк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07956"/>
            <a:ext cx="5000659" cy="6442091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G:\ДИСК I\ДИСК D\Мамино\2010-2011\АТТЕСТАЦИЯ 2010-2011\ОТКРЫТЫЙ УРОК\14c5653497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6237" y="1"/>
            <a:ext cx="9240237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:\ДИСК I\ДИСК D\Мамино\2010-2011\АТТЕСТАЦИЯ 2010-2011\ОТКРЫТЫЙ УРОК\ultimate-walls-landscape-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32"/>
            <a:ext cx="9167877" cy="61436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chemeClr val="accent6">
              <a:lumMod val="50000"/>
            </a:schemeClr>
          </a:solidFill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КОНТРАБАС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G:\ДИСК I\ДИСК D\Мамино\2010-2011\АТТЕСТАЦИЯ 2010-2011\ОТКРЫТЫЙ УРОК\AGK_bass1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921236"/>
            <a:ext cx="4353627" cy="5936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4" name="Picture 2" descr="G:\ДИСК I\ДИСК D\Мамино\2010-2011\АТТЕСТАЦИЯ 2010-2011\ОТКРЫТЫЙ УРОК\ultimate-walls-landscape-14.jpg"/>
          <p:cNvPicPr>
            <a:picLocks noChangeAspect="1" noChangeArrowheads="1"/>
          </p:cNvPicPr>
          <p:nvPr/>
        </p:nvPicPr>
        <p:blipFill>
          <a:blip r:embed="rId2" cstate="print"/>
          <a:srcRect l="10416"/>
          <a:stretch>
            <a:fillRect/>
          </a:stretch>
        </p:blipFill>
        <p:spPr bwMode="auto">
          <a:xfrm>
            <a:off x="0" y="0"/>
            <a:ext cx="916787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ФЛЕЙТА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12291" name="Picture 3" descr="G:\ДИСК I\ДИСК D\Мамино\2010-2011\АТТЕСТАЦИЯ 2010-2011\ОТКРЫТЫЙ УРОК\флей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:\ДИСК I\ДИСК D\Мамино\2010-2011\АТТЕСТАЦИЯ 2010-2011\ОТКРЫТЫЙ УРОК\1284463634_71abd80d9a9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Century" pitchFamily="18" charset="0"/>
              </a:rPr>
              <a:t>ГОБОЙ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Century" pitchFamily="18" charset="0"/>
            </a:endParaRPr>
          </a:p>
        </p:txBody>
      </p:sp>
      <p:pic>
        <p:nvPicPr>
          <p:cNvPr id="13316" name="Picture 4" descr="G:\ДИСК I\ДИСК D\Мамино\2010-2011\АТТЕСТАЦИЯ 2010-2011\ОТКРЫТЫЙ УРОК\20090118165242oboe_moder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500174"/>
            <a:ext cx="7455375" cy="5241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G:\ДИСК I\ДИСК D\Мамино\2010-2011\АТТЕСТАЦИЯ 2010-2011\ОТКРЫТЫЙ УРОК\8724578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КЛАРНЕТ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5363" name="Picture 3" descr="G:\ДИСК I\ДИСК D\Мамино\2010-2011\АТТЕСТАЦИЯ 2010-2011\ОТКРЫТЫЙ УРОК\ycl-cs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142984"/>
            <a:ext cx="6381768" cy="4214842"/>
          </a:xfrm>
          <a:prstGeom prst="rect">
            <a:avLst/>
          </a:prstGeom>
          <a:noFill/>
        </p:spPr>
      </p:pic>
      <p:pic>
        <p:nvPicPr>
          <p:cNvPr id="15362" name="Picture 2" descr="G:\ДИСК I\ДИСК D\Мамино\2010-2011\АТТЕСТАЦИЯ 2010-2011\ОТКРЫТЫЙ УРОК\boy_playing_clarinet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1571612"/>
            <a:ext cx="2230462" cy="2230462"/>
          </a:xfrm>
          <a:prstGeom prst="rect">
            <a:avLst/>
          </a:prstGeom>
          <a:noFill/>
        </p:spPr>
      </p:pic>
      <p:pic>
        <p:nvPicPr>
          <p:cNvPr id="15364" name="Picture 4" descr="G:\ДИСК I\ДИСК D\Мамино\2010-2011\АТТЕСТАЦИЯ 2010-2011\ОТКРЫТЫЙ УРОК\кларнет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500438"/>
            <a:ext cx="4095750" cy="3219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7" descr="G:\ДИСК I\ДИСК D\Мамино\2010-2011\АТТЕСТАЦИЯ 2010-2011\ОТКРЫТЫЙ УРОК\notes-3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15338" y="2143116"/>
            <a:ext cx="714375" cy="571500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ДИСК I\ДИСК D\Мамино\2010-2011\АТТЕСТАЦИЯ 2010-2011\ОТКРЫТЫЙ УРОК\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536" y="0"/>
            <a:ext cx="918107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Музыкальное приветствие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3108" y="1357298"/>
            <a:ext cx="5072098" cy="507209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Вот опять звонок весёлый</a:t>
            </a:r>
          </a:p>
          <a:p>
            <a:pPr>
              <a:buNone/>
            </a:pPr>
            <a:r>
              <a:rPr lang="ru-RU" b="1" dirty="0" smtClean="0"/>
              <a:t>Громко прозвенел для нас.</a:t>
            </a:r>
          </a:p>
          <a:p>
            <a:pPr>
              <a:buNone/>
            </a:pPr>
            <a:r>
              <a:rPr lang="ru-RU" b="1" dirty="0" smtClean="0"/>
              <a:t>Мы счастливые шагаем</a:t>
            </a:r>
          </a:p>
          <a:p>
            <a:pPr>
              <a:buNone/>
            </a:pPr>
            <a:r>
              <a:rPr lang="ru-RU" b="1" dirty="0" smtClean="0"/>
              <a:t>В музыкальный светлый класс.</a:t>
            </a:r>
          </a:p>
          <a:p>
            <a:pPr>
              <a:buNone/>
            </a:pPr>
            <a:r>
              <a:rPr lang="ru-RU" b="1" dirty="0" smtClean="0"/>
              <a:t>Здравствуй, музыка родная, -</a:t>
            </a:r>
          </a:p>
          <a:p>
            <a:pPr>
              <a:buNone/>
            </a:pPr>
            <a:r>
              <a:rPr lang="ru-RU" b="1" dirty="0" smtClean="0"/>
              <a:t>Дружно скажем мы сейчас, -</a:t>
            </a:r>
          </a:p>
          <a:p>
            <a:pPr>
              <a:buNone/>
            </a:pPr>
            <a:r>
              <a:rPr lang="ru-RU" b="1" dirty="0" smtClean="0"/>
              <a:t>И учитель наш любимый,</a:t>
            </a:r>
          </a:p>
          <a:p>
            <a:pPr>
              <a:buNone/>
            </a:pPr>
            <a:r>
              <a:rPr lang="ru-RU" b="1" dirty="0" smtClean="0"/>
              <a:t>Как мы рады видеть Вас!</a:t>
            </a:r>
          </a:p>
          <a:p>
            <a:pPr>
              <a:buNone/>
            </a:pPr>
            <a:r>
              <a:rPr lang="ru-RU" b="1" dirty="0" smtClean="0"/>
              <a:t>Здравствуйте! </a:t>
            </a:r>
          </a:p>
          <a:p>
            <a:pPr>
              <a:buNone/>
            </a:pPr>
            <a:r>
              <a:rPr lang="ru-RU" b="1" dirty="0" smtClean="0"/>
              <a:t>Здравствуйте!</a:t>
            </a:r>
          </a:p>
          <a:p>
            <a:pPr>
              <a:buNone/>
            </a:pPr>
            <a:r>
              <a:rPr lang="ru-RU" b="1" dirty="0" smtClean="0"/>
              <a:t>Здравствуйте!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7" name="Музыкальное приветствие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43900" y="428604"/>
            <a:ext cx="203200" cy="20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:\ДИСК I\ДИСК D\Мамино\2010-2011\АТТЕСТАЦИЯ 2010-2011\ОТКРЫТЫЙ УРОК\e9b23639591aa4e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ФАГОТ</a:t>
            </a:r>
            <a:endParaRPr lang="ru-RU" b="1" dirty="0">
              <a:ln w="1905"/>
              <a:solidFill>
                <a:schemeClr val="accent6">
                  <a:lumMod val="5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8434" name="Picture 2" descr="G:\ДИСК I\ДИСК D\Мамино\2010-2011\АТТЕСТАЦИЯ 2010-2011\ОТКРЫТЫЙ УРОК\image фаго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285860"/>
            <a:ext cx="7381880" cy="4857784"/>
          </a:xfrm>
          <a:prstGeom prst="rect">
            <a:avLst/>
          </a:prstGeom>
          <a:noFill/>
        </p:spPr>
      </p:pic>
      <p:pic>
        <p:nvPicPr>
          <p:cNvPr id="18437" name="Picture 5" descr="G:\ДИСК I\ДИСК D\Мамино\2010-2011\АТТЕСТАЦИЯ 2010-2011\ОТКРЫТЫЙ УРОК\90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876"/>
            <a:ext cx="3810000" cy="2857500"/>
          </a:xfrm>
          <a:prstGeom prst="rect">
            <a:avLst/>
          </a:prstGeom>
          <a:noFill/>
        </p:spPr>
      </p:pic>
      <p:pic>
        <p:nvPicPr>
          <p:cNvPr id="18439" name="Picture 7" descr="G:\ДИСК I\ДИСК D\Мамино\2010-2011\АТТЕСТАЦИЯ 2010-2011\ОТКРЫТЫЙ УРОК\notes_0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1857364"/>
            <a:ext cx="4286250" cy="47625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G:\ДИСК I\ДИСК D\Мамино\2010-2011\АТТЕСТАЦИЯ 2010-2011\ОТКРЫТЫЙ УРОК\32905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8" name="Picture 2" descr="G:\ДИСК I\ДИСК D\Мамино\2010-2011\АТТЕСТАЦИЯ 2010-2011\ОТКРЫТЫЙ УРОК\b568f3f0e3b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195670"/>
            <a:ext cx="6072230" cy="4630075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3" name="Picture 3" descr="G:\ДИСК I\ДИСК D\Мамино\2010-2011\АТТЕСТАЦИЯ 2010-2011\ОТКРЫТЫЙ УРОК\32905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ДИСК I\ДИСК D\Мамино\2010-2011\АТТЕСТАЦИЯ 2010-2011\ОТКРЫТЫЙ УРОК\imgs-1113-1280-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1026" name="Picture 2" descr="G:\ДИСК I\ДИСК D\Мамино\2010-2011\АТТЕСТАЦИЯ 2010-2011\ОТКРЫТЫЙ УРОК\1world_music_character_large1.jpg"/>
          <p:cNvPicPr>
            <a:picLocks noChangeAspect="1" noChangeArrowheads="1"/>
          </p:cNvPicPr>
          <p:nvPr/>
        </p:nvPicPr>
        <p:blipFill>
          <a:blip r:embed="rId4" cstate="print"/>
          <a:srcRect l="4375" t="3374" r="3175" b="8156"/>
          <a:stretch>
            <a:fillRect/>
          </a:stretch>
        </p:blipFill>
        <p:spPr bwMode="auto">
          <a:xfrm>
            <a:off x="1071538" y="571480"/>
            <a:ext cx="5500726" cy="53578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G:\ДИСК I\ДИСК D\Мамино\2010-2011\АТТЕСТАЦИЯ 2010-2011\ОТКРЫТЫЙ УРОК\notes_03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500042"/>
            <a:ext cx="1905000" cy="1085850"/>
          </a:xfrm>
          <a:prstGeom prst="rect">
            <a:avLst/>
          </a:prstGeom>
          <a:noFill/>
        </p:spPr>
      </p:pic>
      <p:pic>
        <p:nvPicPr>
          <p:cNvPr id="7" name="Picture 4" descr="G:\ДИСК I\ДИСК D\Мамино\2010-2011\АТТЕСТАЦИЯ 2010-2011\ОТКРЫТЫЙ УРОК\notes_03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1500174"/>
            <a:ext cx="1905000" cy="1085850"/>
          </a:xfrm>
          <a:prstGeom prst="rect">
            <a:avLst/>
          </a:prstGeom>
          <a:noFill/>
        </p:spPr>
      </p:pic>
      <p:pic>
        <p:nvPicPr>
          <p:cNvPr id="8" name="Picture 4" descr="G:\ДИСК I\ДИСК D\Мамино\2010-2011\АТТЕСТАЦИЯ 2010-2011\ОТКРЫТЫЙ УРОК\notes_03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2285992"/>
            <a:ext cx="1905000" cy="1085850"/>
          </a:xfrm>
          <a:prstGeom prst="rect">
            <a:avLst/>
          </a:prstGeom>
          <a:noFill/>
        </p:spPr>
      </p:pic>
      <p:pic>
        <p:nvPicPr>
          <p:cNvPr id="9" name="Picture 4" descr="G:\ДИСК I\ДИСК D\Мамино\2010-2011\АТТЕСТАЦИЯ 2010-2011\ОТКРЫТЫЙ УРОК\notes_03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3357562"/>
            <a:ext cx="1905000" cy="1085850"/>
          </a:xfrm>
          <a:prstGeom prst="rect">
            <a:avLst/>
          </a:prstGeom>
          <a:noFill/>
        </p:spPr>
      </p:pic>
      <p:pic>
        <p:nvPicPr>
          <p:cNvPr id="1028" name="Picture 4" descr="G:\ДИСК I\ДИСК D\Мамино\2010-2011\АТТЕСТАЦИЯ 2010-2011\ОТКРЫТЫЙ УРОК\fdd8c2ecef22941168ea8c2a866fbbeb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5786454"/>
            <a:ext cx="1428750" cy="381000"/>
          </a:xfrm>
          <a:prstGeom prst="rect">
            <a:avLst/>
          </a:prstGeom>
          <a:noFill/>
        </p:spPr>
      </p:pic>
      <p:pic>
        <p:nvPicPr>
          <p:cNvPr id="1029" name="Picture 5" descr="G:\ДИСК I\ДИСК D\Мамино\2010-2011\АТТЕСТАЦИЯ 2010-2011\ОТКРЫТЫЙ УРОК\fdd8c2ecef22941168ea8c2a866fbbeb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6286520"/>
            <a:ext cx="1428750" cy="381000"/>
          </a:xfrm>
          <a:prstGeom prst="rect">
            <a:avLst/>
          </a:prstGeom>
          <a:noFill/>
        </p:spPr>
      </p:pic>
      <p:pic>
        <p:nvPicPr>
          <p:cNvPr id="1030" name="Picture 6" descr="G:\ДИСК I\ДИСК D\Мамино\2010-2011\АТТЕСТАЦИЯ 2010-2011\ОТКРЫТЫЙ УРОК\fdd8c2ecef22941168ea8c2a866fbbeb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6" y="5786454"/>
            <a:ext cx="1428750" cy="381000"/>
          </a:xfrm>
          <a:prstGeom prst="rect">
            <a:avLst/>
          </a:prstGeom>
          <a:noFill/>
        </p:spPr>
      </p:pic>
      <p:pic>
        <p:nvPicPr>
          <p:cNvPr id="1031" name="Picture 7" descr="G:\ДИСК I\ДИСК D\Мамино\2010-2011\АТТЕСТАЦИЯ 2010-2011\ОТКРЫТЫЙ УРОК\fdd8c2ecef22941168ea8c2a866fbbeb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538" y="6072206"/>
            <a:ext cx="1428750" cy="381000"/>
          </a:xfrm>
          <a:prstGeom prst="rect">
            <a:avLst/>
          </a:prstGeom>
          <a:noFill/>
        </p:spPr>
      </p:pic>
      <p:pic>
        <p:nvPicPr>
          <p:cNvPr id="1032" name="Picture 8" descr="G:\ДИСК I\ДИСК D\Мамино\2010-2011\АТТЕСТАЦИЯ 2010-2011\ОТКРЫТЫЙ УРОК\fdd8c2ecef22941168ea8c2a866fbbeb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5500702"/>
            <a:ext cx="1428750" cy="381000"/>
          </a:xfrm>
          <a:prstGeom prst="rect">
            <a:avLst/>
          </a:prstGeom>
          <a:noFill/>
        </p:spPr>
      </p:pic>
      <p:pic>
        <p:nvPicPr>
          <p:cNvPr id="1033" name="Picture 9" descr="G:\ДИСК I\ДИСК D\Мамино\2010-2011\АТТЕСТАЦИЯ 2010-2011\ОТКРЫТЫЙ УРОК\fdd8c2ecef22941168ea8c2a866fbbeb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6286520"/>
            <a:ext cx="1428750" cy="381000"/>
          </a:xfrm>
          <a:prstGeom prst="rect">
            <a:avLst/>
          </a:prstGeom>
          <a:noFill/>
        </p:spPr>
      </p:pic>
      <p:pic>
        <p:nvPicPr>
          <p:cNvPr id="1034" name="Picture 10" descr="G:\ДИСК I\ДИСК D\Мамино\2010-2011\АТТЕСТАЦИЯ 2010-2011\ОТКРЫТЫЙ УРОК\fdd8c2ecef22941168ea8c2a866fbbeb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2" y="6072206"/>
            <a:ext cx="1428750" cy="381000"/>
          </a:xfrm>
          <a:prstGeom prst="rect">
            <a:avLst/>
          </a:prstGeom>
          <a:noFill/>
        </p:spPr>
      </p:pic>
      <p:pic>
        <p:nvPicPr>
          <p:cNvPr id="1035" name="Picture 11" descr="G:\ДИСК I\ДИСК D\Мамино\2010-2011\АТТЕСТАЦИЯ 2010-2011\ОТКРЫТЫЙ УРОК\clefs_003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7996" y="3786190"/>
            <a:ext cx="1263100" cy="1452565"/>
          </a:xfrm>
          <a:prstGeom prst="rect">
            <a:avLst/>
          </a:prstGeom>
          <a:noFill/>
        </p:spPr>
      </p:pic>
      <p:pic>
        <p:nvPicPr>
          <p:cNvPr id="1036" name="Picture 12" descr="G:\ДИСК I\ДИСК D\Мамино\2010-2011\АТТЕСТАЦИЯ 2010-2011\ОТКРЫТЫЙ УРОК\trebleclef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72528" y="3214686"/>
            <a:ext cx="285750" cy="1905000"/>
          </a:xfrm>
          <a:prstGeom prst="rect">
            <a:avLst/>
          </a:prstGeom>
          <a:noFill/>
        </p:spPr>
      </p:pic>
      <p:pic>
        <p:nvPicPr>
          <p:cNvPr id="19" name="Танцевальная минутка Дам-ДиДи,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7429520" y="5357826"/>
            <a:ext cx="203200" cy="20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00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G:\ДИСК I\ДИСК D\Мамино\2010-2011\АТТЕСТАЦИЯ 2010-2011\ОТКРЫТЫЙ УРОК\69341o20100312111914891r689717_m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0476" y="2143116"/>
            <a:ext cx="5243524" cy="52435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ТРУБА</a:t>
            </a:r>
            <a:endParaRPr lang="ru-RU" dirty="0"/>
          </a:p>
        </p:txBody>
      </p:sp>
      <p:pic>
        <p:nvPicPr>
          <p:cNvPr id="20482" name="Picture 2" descr="G:\ДИСК I\ДИСК D\Мамино\2010-2011\АТТЕСТАЦИЯ 2010-2011\ОТКРЫТЫЙ УРОК\0012-029-Truba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54" y="1285860"/>
            <a:ext cx="4579176" cy="3000396"/>
          </a:xfrm>
          <a:prstGeom prst="rect">
            <a:avLst/>
          </a:prstGeom>
          <a:noFill/>
        </p:spPr>
      </p:pic>
      <p:pic>
        <p:nvPicPr>
          <p:cNvPr id="20484" name="Picture 4" descr="G:\ДИСК I\ДИСК D\Мамино\2010-2011\АТТЕСТАЦИЯ 2010-2011\ОТКРЫТЫЙ УРОК\notes_03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000372"/>
            <a:ext cx="1905000" cy="1085850"/>
          </a:xfrm>
          <a:prstGeom prst="rect">
            <a:avLst/>
          </a:prstGeom>
          <a:noFill/>
        </p:spPr>
      </p:pic>
      <p:pic>
        <p:nvPicPr>
          <p:cNvPr id="7" name="Picture 6" descr="G:\ДИСК I\ДИСК D\Мамино\2010-2011\АТТЕСТАЦИЯ 2010-2011\ОТКРЫТЫЙ УРОК\trumpet_trumpeting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1071546"/>
            <a:ext cx="1905000" cy="1905000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9" name="Picture 8" descr="G:\ДИСК I\ДИСК D\Мамино\2010-2011\АТТЕСТАЦИЯ 2010-2011\ОТКРЫТЫЙ УРОК\fdd8c2ecef22941168ea8c2a866fbbeb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1500174"/>
            <a:ext cx="1428750" cy="38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G:\ДИСК I\ДИСК D\Мамино\2010-2011\АТТЕСТАЦИЯ 2010-2011\ОТКРЫТЫЙ УРОК\32905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ТРОМБОН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2530" name="Picture 2" descr="G:\ДИСК I\ДИСК D\Мамино\2010-2011\АТТЕСТАЦИЯ 2010-2011\ОТКРЫТЫЙ УРОК\YSL-640-0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143116"/>
            <a:ext cx="5000660" cy="3650482"/>
          </a:xfrm>
          <a:prstGeom prst="rect">
            <a:avLst/>
          </a:prstGeom>
          <a:noFill/>
        </p:spPr>
      </p:pic>
      <p:pic>
        <p:nvPicPr>
          <p:cNvPr id="22531" name="Picture 3" descr="G:\ДИСК I\ДИСК D\Мамино\2010-2011\АТТЕСТАЦИЯ 2010-2011\ОТКРЫТЫЙ УРОК\girl_music_trombon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428868"/>
            <a:ext cx="2928958" cy="2928958"/>
          </a:xfrm>
          <a:prstGeom prst="rect">
            <a:avLst/>
          </a:prstGeom>
          <a:noFill/>
        </p:spPr>
      </p:pic>
      <p:pic>
        <p:nvPicPr>
          <p:cNvPr id="6" name="Picture 4" descr="G:\ДИСК I\ДИСК D\Мамино\рисунки музыкальные\Новая папка\i0595rp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85728"/>
            <a:ext cx="2000264" cy="1333520"/>
          </a:xfrm>
          <a:prstGeom prst="rect">
            <a:avLst/>
          </a:prstGeom>
          <a:noFill/>
        </p:spPr>
      </p:pic>
      <p:pic>
        <p:nvPicPr>
          <p:cNvPr id="7" name="Picture 5" descr="G:\ДИСК I\ДИСК D\Мамино\2010-2011\АТТЕСТАЦИЯ 2010-2011\ОТКРЫТЫЙ УРОК\2111a29a6e97b415daced9de8b4310ab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4500570"/>
            <a:ext cx="3971925" cy="1847850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4" name="Picture 3" descr="G:\ДИСК I\ДИСК D\Мамино\2010-2011\АТТЕСТАЦИЯ 2010-2011\ОТКРЫТЫЙ УРОК\32905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ВАЛТОРНА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3554" name="Picture 2" descr="G:\ДИСК I\ДИСК D\Мамино\2010-2011\АТТЕСТАЦИЯ 2010-2011\ОТКРЫТЫЙ УРОК\Holto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0779686">
            <a:off x="357158" y="2131475"/>
            <a:ext cx="2000264" cy="2573869"/>
          </a:xfrm>
          <a:prstGeom prst="rect">
            <a:avLst/>
          </a:prstGeom>
          <a:noFill/>
        </p:spPr>
      </p:pic>
      <p:pic>
        <p:nvPicPr>
          <p:cNvPr id="23555" name="Picture 3" descr="G:\ДИСК I\ДИСК D\Мамино\2010-2011\АТТЕСТАЦИЯ 2010-2011\ОТКРЫТЫЙ УРОК\instr_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9464" y="1500174"/>
            <a:ext cx="6572296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G:\ДИСК I\ДИСК D\Мамино\2010-2011\АТТЕСТАЦИЯ 2010-2011\ОТКРЫТЫЙ УРОК\notes_01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643050"/>
            <a:ext cx="803672" cy="642938"/>
          </a:xfrm>
          <a:prstGeom prst="rect">
            <a:avLst/>
          </a:prstGeom>
          <a:noFill/>
        </p:spPr>
      </p:pic>
      <p:pic>
        <p:nvPicPr>
          <p:cNvPr id="23557" name="Picture 5" descr="G:\ДИСК I\ДИСК D\Мамино\2010-2011\АТТЕСТАЦИЯ 2010-2011\ОТКРЫТЫЙ УРОК\notes_01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1142984"/>
            <a:ext cx="714375" cy="571500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ДИСК I\ДИСК D\Мамино\2010-2011\АТТЕСТАЦИЯ 2010-2011\ОТКРЫТЫЙ УРОК\город муз инстр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70295" cy="6858000"/>
          </a:xfrm>
          <a:prstGeom prst="rect">
            <a:avLst/>
          </a:prstGeom>
          <a:noFill/>
        </p:spPr>
      </p:pic>
      <p:pic>
        <p:nvPicPr>
          <p:cNvPr id="1027" name="Picture 3" descr="G:\ДИСК I\ДИСК D\Мамино\2010-2011\АТТЕСТАЦИЯ 2010-2011\ОТКРЫТЫЙ УРОК\город муз инстр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0"/>
            <a:ext cx="537397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285728"/>
            <a:ext cx="885831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ГОРОД  МУЗЫКАЛЬНЫХ ИНСТРУМЕНТОВ</a:t>
            </a:r>
            <a:endParaRPr lang="ru-RU" sz="3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30</a:t>
            </a:fld>
            <a:endParaRPr lang="ru-RU"/>
          </a:p>
        </p:txBody>
      </p:sp>
      <p:pic>
        <p:nvPicPr>
          <p:cNvPr id="4" name="Picture 3" descr="G:\ДИСК I\ДИСК D\Мамино\2010-2011\АТТЕСТАЦИЯ 2010-2011\ОТКРЫТЫЙ УРОК\32905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G:\ДИСК I\ДИСК D\Мамино\2010-2011\АТТЕСТАЦИЯ 2010-2011\ОТКРЫТЫЙ УРОК\8720d41e-cd12-43c6-8792-1b18497e879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35" y="0"/>
            <a:ext cx="912286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G:\ДИСК I\ДИСК D\Мамино\2010-2011\АТТЕСТАЦИЯ 2010-2011\ОТКРЫТЫЙ УРОК\69341m20100518102323469v439780_min.jpg"/>
          <p:cNvPicPr>
            <a:picLocks noChangeAspect="1" noChangeArrowheads="1"/>
          </p:cNvPicPr>
          <p:nvPr/>
        </p:nvPicPr>
        <p:blipFill>
          <a:blip r:embed="rId3" cstate="print"/>
          <a:srcRect l="17549" r="16304"/>
          <a:stretch>
            <a:fillRect/>
          </a:stretch>
        </p:blipFill>
        <p:spPr bwMode="auto">
          <a:xfrm>
            <a:off x="2786050" y="1428736"/>
            <a:ext cx="3500462" cy="5291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ТУБА</a:t>
            </a:r>
            <a:endParaRPr lang="ru-RU" b="1" dirty="0">
              <a:ln w="11430">
                <a:solidFill>
                  <a:srgbClr val="FFFF00"/>
                </a:solidFill>
              </a:ln>
              <a:solidFill>
                <a:srgbClr val="FFFF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ДИСК I\ДИСК D\Мамино\2010-2011\АТТЕСТАЦИЯ 2010-2011\ОТКРЫТЫЙ УРОК\8720d41e-cd12-43c6-8792-1b18497e879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35" y="0"/>
            <a:ext cx="912286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2" name="Picture 8" descr="G:\ДИСК I\ДИСК D\Мамино\2010-2011\АТТЕСТАЦИЯ 2010-2011\ОТКРЫТЫЙ УРОК\1229842595_1024x768_dulcet-musi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" y="0"/>
            <a:ext cx="914402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УДАРНЫЕ</a:t>
            </a:r>
            <a:endParaRPr lang="ru-RU" b="1" dirty="0">
              <a:ln w="11430"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6626" name="Picture 2" descr="G:\ДИСК I\ДИСК D\Мамино\2010-2011\АТТЕСТАЦИЯ 2010-2011\ОТКРЫТЫЙ УРОК\bass_drum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1714488"/>
            <a:ext cx="2286040" cy="2286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7" name="Picture 3" descr="G:\ДИСК I\ДИСК D\Мамино\2010-2011\АТТЕСТАЦИЯ 2010-2011\ОТКРЫТЫЙ УРОК\bongo_drum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643050"/>
            <a:ext cx="2214578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G:\ДИСК I\ДИСК D\Мамино\2010-2011\АТТЕСТАЦИЯ 2010-2011\ОТКРЫТЫЙ УРОК\boy_banging_on_drums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4786322"/>
            <a:ext cx="1952628" cy="1952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9" name="Picture 5" descr="G:\ДИСК I\ДИСК D\Мамино\2010-2011\АТТЕСТАЦИЯ 2010-2011\ОТКРЫТЫЙ УРОК\барабан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71736" y="1285860"/>
            <a:ext cx="3929090" cy="3470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0" name="Picture 6" descr="G:\ДИСК I\ДИСК D\Мамино\2010-2011\АТТЕСТАЦИЯ 2010-2011\ОТКРЫТЫЙ УРОК\барабан.jpg"/>
          <p:cNvPicPr>
            <a:picLocks noChangeAspect="1" noChangeArrowheads="1"/>
          </p:cNvPicPr>
          <p:nvPr/>
        </p:nvPicPr>
        <p:blipFill>
          <a:blip r:embed="rId8" cstate="print"/>
          <a:srcRect l="4579" t="12214" r="8397" b="5343"/>
          <a:stretch>
            <a:fillRect/>
          </a:stretch>
        </p:blipFill>
        <p:spPr bwMode="auto">
          <a:xfrm>
            <a:off x="0" y="4714884"/>
            <a:ext cx="2714644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1" name="Picture 7" descr="G:\ДИСК I\ДИСК D\Мамино\2010-2011\АТТЕСТАЦИЯ 2010-2011\ОТКРЫТЫЙ УРОК\барабан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15140" y="4527160"/>
            <a:ext cx="2184807" cy="2330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33</a:t>
            </a:fld>
            <a:endParaRPr lang="ru-RU"/>
          </a:p>
        </p:txBody>
      </p:sp>
      <p:pic>
        <p:nvPicPr>
          <p:cNvPr id="12" name="Песня барабана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6143636" y="785794"/>
            <a:ext cx="203200" cy="20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91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G:\ДИСК I\ДИСК D\Мамино\2010-2011\АТТЕСТАЦИЯ 2010-2011\ОТКРЫТЫЙ УРОК\1229842595_1024x768_dulcet-mus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" y="0"/>
            <a:ext cx="9144026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ЛИТАВРЫ</a:t>
            </a:r>
            <a:endParaRPr lang="ru-RU" b="1" dirty="0">
              <a:ln w="11430"/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7650" name="Picture 2" descr="G:\ДИСК I\ДИСК D\Мамино\2010-2011\АТТЕСТАЦИЯ 2010-2011\ОТКРЫТЫЙ УРОК\ЛИТАВРЫ (2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285860"/>
            <a:ext cx="5357850" cy="5265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1" name="Picture 3" descr="G:\ДИСК I\ДИСК D\Мамино\2010-2011\АТТЕСТАЦИЯ 2010-2011\ОТКРЫТЫЙ УРОК\литавр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663516"/>
            <a:ext cx="2436816" cy="26864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4" name="Picture 8" descr="G:\ДИСК I\ДИСК D\Мамино\2010-2011\АТТЕСТАЦИЯ 2010-2011\ОТКРЫТЫЙ УРОК\1229842595_1024x768_dulcet-mus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" y="0"/>
            <a:ext cx="914402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Прямоугольник 150"/>
          <p:cNvSpPr/>
          <p:nvPr/>
        </p:nvSpPr>
        <p:spPr>
          <a:xfrm>
            <a:off x="6858016" y="450057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857620" y="192880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857620" y="235743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857620" y="2786058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857620" y="450057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857620" y="407194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857620" y="364331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857884" y="3214686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357818" y="3214686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857752" y="3214686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357686" y="3214686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3857620" y="3214686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357554" y="3214686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857488" y="3214686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857488" y="364331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857488" y="407194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857488" y="450057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857488" y="4929198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857488" y="5357826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857752" y="578645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357686" y="578645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857620" y="578645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357554" y="578645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857488" y="578645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2357422" y="578645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1857356" y="578645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357290" y="578645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857752" y="150017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857752" y="192880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4857752" y="235743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857752" y="2786058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857752" y="364331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6858016" y="150017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6357950" y="150017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5857884" y="150017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357818" y="150017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7858148" y="192880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7358082" y="192880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6858016" y="192880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6357950" y="192880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857884" y="192880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5357818" y="192880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6858016" y="450057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5857884" y="4929198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5857884" y="450057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857884" y="407194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5857884" y="364331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6357950" y="450057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4857752" y="450057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5357818" y="450057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Выноска с четырьмя стрелками 94"/>
          <p:cNvSpPr/>
          <p:nvPr/>
        </p:nvSpPr>
        <p:spPr>
          <a:xfrm>
            <a:off x="4357686" y="1357298"/>
            <a:ext cx="500066" cy="571504"/>
          </a:xfrm>
          <a:prstGeom prst="quadArrowCallout">
            <a:avLst>
              <a:gd name="adj1" fmla="val 18515"/>
              <a:gd name="adj2" fmla="val 18515"/>
              <a:gd name="adj3" fmla="val 18515"/>
              <a:gd name="adj4" fmla="val 481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96" name="Выноска с четырьмя стрелками 95"/>
          <p:cNvSpPr/>
          <p:nvPr/>
        </p:nvSpPr>
        <p:spPr>
          <a:xfrm>
            <a:off x="4357686" y="1928802"/>
            <a:ext cx="500066" cy="571504"/>
          </a:xfrm>
          <a:prstGeom prst="quadArrowCallout">
            <a:avLst>
              <a:gd name="adj1" fmla="val 18515"/>
              <a:gd name="adj2" fmla="val 18515"/>
              <a:gd name="adj3" fmla="val 18515"/>
              <a:gd name="adj4" fmla="val 481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97" name="Выноска с четырьмя стрелками 96"/>
          <p:cNvSpPr/>
          <p:nvPr/>
        </p:nvSpPr>
        <p:spPr>
          <a:xfrm>
            <a:off x="2857488" y="2786058"/>
            <a:ext cx="500066" cy="428628"/>
          </a:xfrm>
          <a:prstGeom prst="quadArrowCallout">
            <a:avLst>
              <a:gd name="adj1" fmla="val 18515"/>
              <a:gd name="adj2" fmla="val 18515"/>
              <a:gd name="adj3" fmla="val 18515"/>
              <a:gd name="adj4" fmla="val 481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2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98" name="Выноска с четырьмя стрелками 97"/>
          <p:cNvSpPr/>
          <p:nvPr/>
        </p:nvSpPr>
        <p:spPr>
          <a:xfrm>
            <a:off x="4429124" y="4500570"/>
            <a:ext cx="428628" cy="571504"/>
          </a:xfrm>
          <a:prstGeom prst="quadArrowCallout">
            <a:avLst>
              <a:gd name="adj1" fmla="val 18515"/>
              <a:gd name="adj2" fmla="val 18515"/>
              <a:gd name="adj3" fmla="val 18515"/>
              <a:gd name="adj4" fmla="val 481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 </a:t>
            </a:r>
            <a:r>
              <a:rPr lang="ru-RU" sz="2000" b="1" dirty="0" smtClean="0">
                <a:solidFill>
                  <a:schemeClr val="bg1"/>
                </a:solidFill>
              </a:rPr>
              <a:t>7</a:t>
            </a:r>
            <a:r>
              <a:rPr lang="ru-RU" dirty="0" smtClean="0"/>
              <a:t> 6</a:t>
            </a:r>
            <a:endParaRPr lang="ru-RU" dirty="0"/>
          </a:p>
        </p:txBody>
      </p:sp>
      <p:sp>
        <p:nvSpPr>
          <p:cNvPr id="99" name="Выноска с четырьмя стрелками 98"/>
          <p:cNvSpPr/>
          <p:nvPr/>
        </p:nvSpPr>
        <p:spPr>
          <a:xfrm>
            <a:off x="857224" y="5786454"/>
            <a:ext cx="500066" cy="571504"/>
          </a:xfrm>
          <a:prstGeom prst="quadArrowCallout">
            <a:avLst>
              <a:gd name="adj1" fmla="val 18515"/>
              <a:gd name="adj2" fmla="val 18515"/>
              <a:gd name="adj3" fmla="val 18515"/>
              <a:gd name="adj4" fmla="val 629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5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01" name="Выноска с четырьмя стрелками 100"/>
          <p:cNvSpPr/>
          <p:nvPr/>
        </p:nvSpPr>
        <p:spPr>
          <a:xfrm>
            <a:off x="3857620" y="1500174"/>
            <a:ext cx="500066" cy="428628"/>
          </a:xfrm>
          <a:prstGeom prst="quadArrowCallout">
            <a:avLst>
              <a:gd name="adj1" fmla="val 18515"/>
              <a:gd name="adj2" fmla="val 18515"/>
              <a:gd name="adj3" fmla="val 18515"/>
              <a:gd name="adj4" fmla="val 481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 </a:t>
            </a:r>
            <a:r>
              <a:rPr lang="ru-RU" sz="2000" b="1" dirty="0" smtClean="0">
                <a:solidFill>
                  <a:schemeClr val="bg1"/>
                </a:solidFill>
              </a:rPr>
              <a:t>1</a:t>
            </a:r>
            <a:r>
              <a:rPr lang="ru-RU" dirty="0" smtClean="0"/>
              <a:t> 6</a:t>
            </a:r>
            <a:endParaRPr lang="ru-RU" dirty="0"/>
          </a:p>
        </p:txBody>
      </p:sp>
      <p:sp>
        <p:nvSpPr>
          <p:cNvPr id="102" name="Выноска с четырьмя стрелками 101"/>
          <p:cNvSpPr/>
          <p:nvPr/>
        </p:nvSpPr>
        <p:spPr>
          <a:xfrm>
            <a:off x="4857752" y="1071546"/>
            <a:ext cx="500066" cy="428628"/>
          </a:xfrm>
          <a:prstGeom prst="quadArrowCallout">
            <a:avLst>
              <a:gd name="adj1" fmla="val 18515"/>
              <a:gd name="adj2" fmla="val 18515"/>
              <a:gd name="adj3" fmla="val 18515"/>
              <a:gd name="adj4" fmla="val 481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 </a:t>
            </a:r>
            <a:r>
              <a:rPr lang="ru-RU" sz="2000" b="1" dirty="0" smtClean="0">
                <a:solidFill>
                  <a:schemeClr val="bg1"/>
                </a:solidFill>
              </a:rPr>
              <a:t>3</a:t>
            </a:r>
            <a:r>
              <a:rPr lang="ru-RU" dirty="0" smtClean="0"/>
              <a:t> 6</a:t>
            </a:r>
            <a:endParaRPr lang="ru-RU" dirty="0"/>
          </a:p>
        </p:txBody>
      </p:sp>
      <p:sp>
        <p:nvSpPr>
          <p:cNvPr id="103" name="Прямоугольник 102"/>
          <p:cNvSpPr/>
          <p:nvPr/>
        </p:nvSpPr>
        <p:spPr>
          <a:xfrm>
            <a:off x="5857884" y="192880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5357818" y="192880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2857488" y="578645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3857620" y="450057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3857620" y="407194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3857620" y="364331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3857620" y="2786058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3857620" y="235743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3857620" y="192880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2857488" y="5357826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2857488" y="4929198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2857488" y="450057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Прямоугольник 114"/>
          <p:cNvSpPr/>
          <p:nvPr/>
        </p:nvSpPr>
        <p:spPr>
          <a:xfrm>
            <a:off x="2857488" y="407194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2857488" y="364331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7" name="Прямоугольник 116"/>
          <p:cNvSpPr/>
          <p:nvPr/>
        </p:nvSpPr>
        <p:spPr>
          <a:xfrm>
            <a:off x="4857752" y="364331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4857752" y="2786058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4857752" y="235743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Прямоугольник 119"/>
          <p:cNvSpPr/>
          <p:nvPr/>
        </p:nvSpPr>
        <p:spPr>
          <a:xfrm>
            <a:off x="4857752" y="192880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4857752" y="150017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Прямоугольник 121"/>
          <p:cNvSpPr/>
          <p:nvPr/>
        </p:nvSpPr>
        <p:spPr>
          <a:xfrm>
            <a:off x="2357422" y="578645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Прямоугольник 122"/>
          <p:cNvSpPr/>
          <p:nvPr/>
        </p:nvSpPr>
        <p:spPr>
          <a:xfrm>
            <a:off x="1857356" y="578645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1357290" y="578645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7858148" y="192880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7358082" y="192880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6858016" y="192880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6357950" y="1928802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6357950" y="450057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5357818" y="450057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4857752" y="4500570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6858016" y="150017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6357950" y="150017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5857884" y="150017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Прямоугольник 134"/>
          <p:cNvSpPr/>
          <p:nvPr/>
        </p:nvSpPr>
        <p:spPr>
          <a:xfrm>
            <a:off x="5357818" y="150017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4857752" y="578645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4357686" y="578645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3857620" y="578645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3357554" y="5786454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1285852" y="642918"/>
            <a:ext cx="7358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1. Инструмент, изображающий выстрелы охотника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85918" y="785794"/>
            <a:ext cx="628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2. Инструмент, исполняющий тему кошки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2071670" y="785794"/>
            <a:ext cx="5286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3. Инструмент, исполняющий тему птички</a:t>
            </a:r>
            <a:endParaRPr lang="ru-RU" sz="2000" b="1" i="1" dirty="0"/>
          </a:p>
        </p:txBody>
      </p:sp>
      <p:sp>
        <p:nvSpPr>
          <p:cNvPr id="144" name="TextBox 143"/>
          <p:cNvSpPr txBox="1"/>
          <p:nvPr/>
        </p:nvSpPr>
        <p:spPr>
          <a:xfrm>
            <a:off x="2357422" y="714356"/>
            <a:ext cx="5143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4. Инструмент, изображающий выстрелы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2214546" y="714356"/>
            <a:ext cx="5286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5. Инструменты, исполняющие тему волка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1714480" y="714356"/>
            <a:ext cx="6143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6. Инструменты, исполняющие тему дедушки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2071670" y="714356"/>
            <a:ext cx="5286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7. Инструменты, исполняющие тему утки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Ученик\Рабочий стол\Мои документы\Мои рисунки\роза и пиан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70" y="142851"/>
            <a:ext cx="9033789" cy="6666685"/>
          </a:xfrm>
          <a:prstGeom prst="rect">
            <a:avLst/>
          </a:prstGeom>
          <a:noFill/>
        </p:spPr>
      </p:pic>
      <p:sp>
        <p:nvSpPr>
          <p:cNvPr id="141" name="Прямоугольник 140"/>
          <p:cNvSpPr/>
          <p:nvPr/>
        </p:nvSpPr>
        <p:spPr>
          <a:xfrm>
            <a:off x="928662" y="571480"/>
            <a:ext cx="72152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Monotype Corsiva" pitchFamily="66" charset="0"/>
              </a:rPr>
              <a:t>КРОССВОРД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Monotype Corsiva" pitchFamily="66" charset="0"/>
              </a:rPr>
              <a:t>К  МУЗЫКАЛЬНОЙ  СКАЗКЕ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Monotype Corsiva" pitchFamily="66" charset="0"/>
              </a:rPr>
              <a:t>С. ПРОКОФЬЕВА </a:t>
            </a: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Monotype Corsiva" pitchFamily="66" charset="0"/>
              </a:rPr>
              <a:t>«ПЕТЯ  И  ВОЛК»</a:t>
            </a:r>
            <a:endParaRPr lang="ru-RU" sz="48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9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4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0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3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6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9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5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8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1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4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7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0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4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7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0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3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6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9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2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5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9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2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5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8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1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5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8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1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4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1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/>
      <p:bldP spid="140" grpId="1"/>
      <p:bldP spid="142" grpId="0"/>
      <p:bldP spid="142" grpId="1"/>
      <p:bldP spid="143" grpId="0"/>
      <p:bldP spid="143" grpId="1"/>
      <p:bldP spid="144" grpId="0"/>
      <p:bldP spid="144" grpId="1"/>
      <p:bldP spid="145" grpId="0"/>
      <p:bldP spid="145" grpId="1"/>
      <p:bldP spid="146" grpId="0"/>
      <p:bldP spid="146" grpId="1"/>
      <p:bldP spid="147" grpId="0"/>
      <p:bldP spid="147" grpId="1"/>
      <p:bldP spid="14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G:\ДИСК I\ДИСК D\Мамино\2010-2011\АТТЕСТАЦИЯ 2010-2011\ОТКРЫТЫЙ УРОК\1229842595_1024x768_dulcet-mus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" y="0"/>
            <a:ext cx="914402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МЕТАЛЛОФОН</a:t>
            </a:r>
            <a:endParaRPr lang="ru-RU" b="1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8674" name="Picture 2" descr="G:\ДИСК I\ДИСК D\Мамино\2010-2011\АТТЕСТАЦИЯ 2010-2011\ОТКРЫТЫЙ УРОК\металлофон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7630" b="15026"/>
          <a:stretch>
            <a:fillRect/>
          </a:stretch>
        </p:blipFill>
        <p:spPr bwMode="auto">
          <a:xfrm>
            <a:off x="285720" y="1500174"/>
            <a:ext cx="3817697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5" name="Picture 3" descr="G:\ДИСК I\ДИСК D\Мамино\2010-2011\АТТЕСТАЦИЯ 2010-2011\ОТКРЫТЫЙ УРОК\металлофон2.jpg"/>
          <p:cNvPicPr>
            <a:picLocks noChangeAspect="1" noChangeArrowheads="1"/>
          </p:cNvPicPr>
          <p:nvPr/>
        </p:nvPicPr>
        <p:blipFill>
          <a:blip r:embed="rId4" cstate="print"/>
          <a:srcRect l="9023" r="9365" b="3456"/>
          <a:stretch>
            <a:fillRect/>
          </a:stretch>
        </p:blipFill>
        <p:spPr bwMode="auto">
          <a:xfrm>
            <a:off x="4643438" y="2786058"/>
            <a:ext cx="4357718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G:\ДИСК I\ДИСК D\Мамино\2010-2011\АТТЕСТАЦИЯ 2010-2011\ОТКРЫТЫЙ УРОК\металлофон3.jpg"/>
          <p:cNvPicPr>
            <a:picLocks noChangeAspect="1" noChangeArrowheads="1"/>
          </p:cNvPicPr>
          <p:nvPr/>
        </p:nvPicPr>
        <p:blipFill>
          <a:blip r:embed="rId5" cstate="print"/>
          <a:srcRect l="3125" t="4412" r="7812" b="5146"/>
          <a:stretch>
            <a:fillRect/>
          </a:stretch>
        </p:blipFill>
        <p:spPr bwMode="auto">
          <a:xfrm>
            <a:off x="142844" y="3786190"/>
            <a:ext cx="4071966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G:\ДИСК I\ДИСК D\Мамино\2010-2011\АТТЕСТАЦИЯ 2010-2011\ОТКРЫТЫЙ УРОК\09257e9aa4e62d9c3fdd2c02a4db8d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БАЛАЛАЙКА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9698" name="Picture 2" descr="G:\ДИСК I\ДИСК D\Мамино\2010-2011\АТТЕСТАЦИЯ 2010-2011\ОТКРЫТЫЙ УРОК\балалайка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785926"/>
            <a:ext cx="2866158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9" name="Picture 3" descr="G:\ДИСК I\ДИСК D\Мамино\2010-2011\АТТЕСТАЦИЯ 2010-2011\ОТКРЫТЫЙ УРОК\балалайка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1285860"/>
            <a:ext cx="4422326" cy="5159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G:\ДИСК I\ДИСК D\Мамино\2010-2011\АТТЕСТАЦИЯ 2010-2011\ОТКРЫТЫЙ УРОК\09257e9aa4e62d9c3fdd2c02a4db8d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G:\ДИСК I\ДИСК D\Мамино\2010-2011\АТТЕСТАЦИЯ 2010-2011\ОТКРЫТЫЙ УРОК\балалайка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78208">
            <a:off x="471349" y="2068128"/>
            <a:ext cx="2866158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G:\ДИСК I\ДИСК D\Мамино\2010-2011\АТТЕСТАЦИЯ 2010-2011\ОТКРЫТЫЙ УРОК\балалайка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00292">
            <a:off x="5794750" y="2062619"/>
            <a:ext cx="2866158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3" name="Picture 3" descr="G:\ДИСК I\ДИСК D\Мамино\2010-2011\АТТЕСТАЦИЯ 2010-2011\ОТКРЫТЫЙ УРОК\Василий Васильевич Андрее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214290"/>
            <a:ext cx="3722865" cy="5919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ДИСК I\ДИСК D\Мамино\2010-2011\АТТЕСТАЦИЯ 2010-2011\ОТКРЫТЫЙ УРОК\musicbyhallucinationw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10" y="0"/>
            <a:ext cx="9114789" cy="6857999"/>
          </a:xfrm>
          <a:prstGeom prst="rect">
            <a:avLst/>
          </a:prstGeom>
          <a:noFill/>
        </p:spPr>
      </p:pic>
      <p:pic>
        <p:nvPicPr>
          <p:cNvPr id="4099" name="Picture 3" descr="G:\ДИСК I\ДИСК D\Мамино\2010-2011\АТТЕСТАЦИЯ 2010-2011\ОТКРЫТЫЙ УРОК\news-Rr5g1AWgS8.jpg"/>
          <p:cNvPicPr>
            <a:picLocks noChangeAspect="1" noChangeArrowheads="1"/>
          </p:cNvPicPr>
          <p:nvPr/>
        </p:nvPicPr>
        <p:blipFill>
          <a:blip r:embed="rId3" cstate="print"/>
          <a:srcRect l="3125" t="7680" r="4297"/>
          <a:stretch>
            <a:fillRect/>
          </a:stretch>
        </p:blipFill>
        <p:spPr bwMode="auto">
          <a:xfrm>
            <a:off x="1714480" y="1714488"/>
            <a:ext cx="5643602" cy="3740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G:\ДИСК I\ДИСК D\Мамино\2010-2011\АТТЕСТАЦИЯ 2010-2011\ОТКРЫТЫЙ УРОК\angela_playing_violi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786322"/>
            <a:ext cx="19050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G:\ДИСК I\ДИСК D\Мамино\2010-2011\АТТЕСТАЦИЯ 2010-2011\ОТКРЫТЫЙ УРОК\i0604rp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7708123" y="4936347"/>
            <a:ext cx="633413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G:\ДИСК I\ДИСК D\Мамино\2010-2011\АТТЕСТАЦИЯ 2010-2011\ОТКРЫТЫЙ УРОК\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4214818"/>
            <a:ext cx="1038225" cy="1209675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40</a:t>
            </a:fld>
            <a:endParaRPr lang="ru-RU"/>
          </a:p>
        </p:txBody>
      </p:sp>
      <p:pic>
        <p:nvPicPr>
          <p:cNvPr id="3" name="Picture 2" descr="G:\ДИСК I\ДИСК D\Мамино\2010-2011\АТТЕСТАЦИЯ 2010-2011\ОТКРЫТЫЙ УРОК\09257e9aa4e62d9c3fdd2c02a4db8d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</a:t>
            </a:r>
            <a:r>
              <a:rPr lang="ru-RU" b="1" spc="50" dirty="0" smtClean="0">
                <a:ln w="11430"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АРФА</a:t>
            </a:r>
            <a:endParaRPr lang="ru-RU" b="1" spc="50" dirty="0">
              <a:ln w="11430">
                <a:solidFill>
                  <a:srgbClr val="C00000"/>
                </a:solidFill>
              </a:ln>
              <a:solidFill>
                <a:srgbClr val="FFC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G:\ДИСК I\ДИСК D\Мамино\2010-2011\АТТЕСТАЦИЯ 2010-2011\ОТКРЫТЫЙ УРОК\2e8d81089c2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058106"/>
            <a:ext cx="3571900" cy="3799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6" name="Picture 2" descr="G:\ДИСК I\ДИСК D\Мамино\2010-2011\АТТЕСТАЦИЯ 2010-2011\ОТКРЫТЫЙ УРОК\арфа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2460" y="642918"/>
            <a:ext cx="4581540" cy="6108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7" name="Picture 3" descr="G:\ДИСК I\ДИСК D\Мамино\2010-2011\АТТЕСТАЦИЯ 2010-2011\ОТКРЫТЫЙ УРОК\Ирландия официальный герб страны мир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428892" cy="3130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41</a:t>
            </a:fld>
            <a:endParaRPr lang="ru-RU"/>
          </a:p>
        </p:txBody>
      </p:sp>
      <p:pic>
        <p:nvPicPr>
          <p:cNvPr id="8" name="Петр Ильич Чайковский - Вальс цветов из балета Щелкунч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70400" y="3327400"/>
            <a:ext cx="203200" cy="20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87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БАЯН                         АККОРДЕОН</a:t>
            </a:r>
            <a:endParaRPr lang="ru-RU" dirty="0"/>
          </a:p>
        </p:txBody>
      </p:sp>
      <p:pic>
        <p:nvPicPr>
          <p:cNvPr id="32770" name="Picture 2" descr="G:\ДИСК I\ДИСК D\Мамино\2010-2011\АТТЕСТАЦИЯ 2010-2011\ОТКРЫТЫЙ УРОК\аккордеон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285860"/>
            <a:ext cx="3863834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1" name="Picture 3" descr="G:\ДИСК I\ДИСК D\Мамино\2010-2011\АТТЕСТАЦИЯ 2010-2011\ОТКРЫТЫЙ УРОК\баян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214422"/>
            <a:ext cx="3850955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3" name="Picture 5" descr="G:\ДИСК I\ДИСК D\Мамино\2010-2011\АТТЕСТАЦИЯ 2010-2011\ОТКРЫТЫЙ УРОК\big9215911232128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4242348"/>
            <a:ext cx="3929090" cy="2615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reflection blurRad="12700" stA="48000" endA="300" endPos="55000" dir="5400000" sy="-90000" algn="bl" rotWithShape="0"/>
                </a:effectLst>
              </a:rPr>
              <a:t>ФОРТЕПИАНО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ПИАНИНО                                      РОЯЛЬ</a:t>
            </a:r>
            <a:endParaRPr lang="ru-RU" dirty="0"/>
          </a:p>
        </p:txBody>
      </p:sp>
      <p:pic>
        <p:nvPicPr>
          <p:cNvPr id="34818" name="Picture 2" descr="G:\ДИСК I\ДИСК D\Мамино\2010-2011\АТТЕСТАЦИЯ 2010-2011\ОТКРЫТЫЙ УРОК\7b79de6d0a2b.gif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5646105"/>
            <a:ext cx="1357322" cy="1211895"/>
          </a:xfrm>
          <a:prstGeom prst="rect">
            <a:avLst/>
          </a:prstGeom>
          <a:noFill/>
        </p:spPr>
      </p:pic>
      <p:pic>
        <p:nvPicPr>
          <p:cNvPr id="34819" name="Picture 3" descr="G:\ДИСК I\ДИСК D\Мамино\2010-2011\АТТЕСТАЦИЯ 2010-2011\ОТКРЫТЫЙ УРОК\jimmy_playing_piano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286364"/>
            <a:ext cx="1571636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Picture 4" descr="G:\ДИСК I\ДИСК D\Мамино\2010-2011\АТТЕСТАЦИЯ 2010-2011\ОТКРЫТЫЙ УРОК\music_animated_glitter_wallot.ru%20(5)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9050" y="1571612"/>
            <a:ext cx="5314950" cy="4057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1" name="Picture 5" descr="G:\ДИСК I\ДИСК D\Мамино\2010-2011\АТТЕСТАЦИЯ 2010-2011\ОТКРЫТЫЙ УРОК\Эксклюзивное пианино Бартоломео Кристофори.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765391"/>
            <a:ext cx="3571900" cy="3501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2" name="Picture 6" descr="G:\ДИСК I\ДИСК D\Мамино\2010-2011\АТТЕСТАЦИЯ 2010-2011\ОТКРЫТЫЙ УРОК\fdd8c2ecef22941168ea8c2a866fbbeb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6000768"/>
            <a:ext cx="1428750" cy="381000"/>
          </a:xfrm>
          <a:prstGeom prst="rect">
            <a:avLst/>
          </a:prstGeom>
          <a:noFill/>
        </p:spPr>
      </p:pic>
      <p:pic>
        <p:nvPicPr>
          <p:cNvPr id="34823" name="Picture 7" descr="G:\ДИСК I\ДИСК D\Мамино\2010-2011\АТТЕСТАЦИЯ 2010-2011\ОТКРЫТЫЙ УРОК\fdd8c2ecef22941168ea8c2a866fbbeb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6000768"/>
            <a:ext cx="1428750" cy="381000"/>
          </a:xfrm>
          <a:prstGeom prst="rect">
            <a:avLst/>
          </a:prstGeom>
          <a:noFill/>
        </p:spPr>
      </p:pic>
      <p:pic>
        <p:nvPicPr>
          <p:cNvPr id="34824" name="Picture 8" descr="G:\ДИСК I\ДИСК D\Мамино\2010-2011\АТТЕСТАЦИЯ 2010-2011\ОТКРЫТЫЙ УРОК\fdd8c2ecef22941168ea8c2a866fbbeb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6000768"/>
            <a:ext cx="1428750" cy="381000"/>
          </a:xfrm>
          <a:prstGeom prst="rect">
            <a:avLst/>
          </a:prstGeom>
          <a:noFill/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G:\ДИСК I\ДИСК D\Мамино\2010-2011\АТТЕСТАЦИЯ 2010-2011\ОТКРЫТЫЙ УРОК\Барталомео Кристофор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0"/>
            <a:ext cx="4956888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G:\ДИСК I\ДИСК D\Мамино\2010-2011\АТТЕСТАЦИЯ 2010-2011\ОТКРЫТЫЙ УРОК\клавеси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2"/>
            <a:ext cx="28575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7" name="Picture 3" descr="G:\ДИСК I\ДИСК D\Мамино\2010-2011\АТТЕСТАЦИЯ 2010-2011\ОТКРЫТЫЙ УРОК\клавесин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9730" y="1071546"/>
            <a:ext cx="3524270" cy="3700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8" name="Picture 4" descr="G:\ДИСК I\ДИСК D\Мамино\2010-2011\АТТЕСТАЦИЯ 2010-2011\ОТКРЫТЫЙ УРОК\Французский клавесин 17-го века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95524" y="4239808"/>
            <a:ext cx="3490922" cy="261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12700" stA="48000" endA="300" endPos="55000" dir="5400000" sy="-90000" algn="bl" rotWithShape="0"/>
                </a:effectLst>
              </a:rPr>
              <a:t>                        КЛАВЕСИН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36869" name="Picture 5" descr="G:\ДИСК I\ДИСК D\Мамино\2010-2011\АТТЕСТАЦИЯ 2010-2011\ОТКРЫТЫЙ УРОК\i0602rp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1643050"/>
            <a:ext cx="414339" cy="1276350"/>
          </a:xfrm>
          <a:prstGeom prst="rect">
            <a:avLst/>
          </a:prstGeom>
          <a:noFill/>
        </p:spPr>
      </p:pic>
      <p:pic>
        <p:nvPicPr>
          <p:cNvPr id="36870" name="Picture 6" descr="G:\ДИСК I\ДИСК D\Мамино\2010-2011\АТТЕСТАЦИЯ 2010-2011\ОТКРЫТЫЙ УРОК\i0602rp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2643182"/>
            <a:ext cx="257175" cy="1276350"/>
          </a:xfrm>
          <a:prstGeom prst="rect">
            <a:avLst/>
          </a:prstGeom>
          <a:noFill/>
        </p:spPr>
      </p:pic>
      <p:pic>
        <p:nvPicPr>
          <p:cNvPr id="36871" name="Picture 7" descr="G:\ДИСК I\ДИСК D\Мамино\2010-2011\АТТЕСТАЦИЯ 2010-2011\ОТКРЫТЫЙ УРОК\i0602rp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2714620"/>
            <a:ext cx="257175" cy="1276350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G:\ДИСК I\ДИСК D\Мамино\2010-2011\АТТЕСТАЦИЯ 2010-2011\ОТКРЫТЫЙ УРОК\79c1754313d1bde659555e8c747.jpg"/>
          <p:cNvPicPr>
            <a:picLocks noChangeAspect="1" noChangeArrowheads="1"/>
          </p:cNvPicPr>
          <p:nvPr/>
        </p:nvPicPr>
        <p:blipFill>
          <a:blip r:embed="rId2" cstate="print"/>
          <a:srcRect b="15038"/>
          <a:stretch>
            <a:fillRect/>
          </a:stretch>
        </p:blipFill>
        <p:spPr bwMode="auto">
          <a:xfrm>
            <a:off x="-28706" y="0"/>
            <a:ext cx="9193048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G:\ДИСК I\ДИСК D\Мамино\2010-2011\АТТЕСТАЦИЯ 2010-2011\ОТКРЫТЫЙ УРОК\105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Старый добрый клавесин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600200"/>
            <a:ext cx="43577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Старый добрый клавесин -</a:t>
            </a:r>
          </a:p>
          <a:p>
            <a:pPr>
              <a:buNone/>
            </a:pPr>
            <a:r>
              <a:rPr lang="ru-RU" b="1" dirty="0" smtClean="0"/>
              <a:t>Дедушка рояля,</a:t>
            </a:r>
          </a:p>
          <a:p>
            <a:pPr>
              <a:buNone/>
            </a:pPr>
            <a:r>
              <a:rPr lang="ru-RU" b="1" dirty="0" smtClean="0"/>
              <a:t>Музыкантов пригласил,</a:t>
            </a:r>
          </a:p>
          <a:p>
            <a:pPr>
              <a:buNone/>
            </a:pPr>
            <a:r>
              <a:rPr lang="ru-RU" b="1" dirty="0" smtClean="0"/>
              <a:t>Чтобы поиграли,</a:t>
            </a:r>
          </a:p>
          <a:p>
            <a:pPr>
              <a:buNone/>
            </a:pPr>
            <a:r>
              <a:rPr lang="ru-RU" b="1" dirty="0" smtClean="0"/>
              <a:t>Чтобы каждая струна</a:t>
            </a:r>
          </a:p>
          <a:p>
            <a:pPr>
              <a:buNone/>
            </a:pPr>
            <a:r>
              <a:rPr lang="ru-RU" b="1" dirty="0" smtClean="0"/>
              <a:t>Принялась за дело,</a:t>
            </a:r>
          </a:p>
          <a:p>
            <a:pPr>
              <a:buNone/>
            </a:pPr>
            <a:r>
              <a:rPr lang="ru-RU" b="1" dirty="0" smtClean="0"/>
              <a:t>Чтоб звенела тишина, </a:t>
            </a:r>
          </a:p>
          <a:p>
            <a:pPr>
              <a:buNone/>
            </a:pPr>
            <a:r>
              <a:rPr lang="ru-RU" b="1" dirty="0" smtClean="0"/>
              <a:t>Чтобы эхо пело.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3577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В небе плещется закат,</a:t>
            </a:r>
          </a:p>
          <a:p>
            <a:pPr>
              <a:buNone/>
            </a:pPr>
            <a:r>
              <a:rPr lang="ru-RU" b="1" dirty="0" smtClean="0"/>
              <a:t>В окна льётся вечер,</a:t>
            </a:r>
          </a:p>
          <a:p>
            <a:pPr>
              <a:buNone/>
            </a:pPr>
            <a:r>
              <a:rPr lang="ru-RU" b="1" dirty="0" smtClean="0"/>
              <a:t>Пусть играет музыкант,</a:t>
            </a:r>
          </a:p>
          <a:p>
            <a:pPr>
              <a:buNone/>
            </a:pPr>
            <a:r>
              <a:rPr lang="ru-RU" b="1" dirty="0" smtClean="0"/>
              <a:t>Пусть мерцают свечи.</a:t>
            </a:r>
          </a:p>
          <a:p>
            <a:pPr>
              <a:buNone/>
            </a:pPr>
            <a:r>
              <a:rPr lang="ru-RU" b="1" dirty="0" smtClean="0"/>
              <a:t>Нас сегодня пригласил</a:t>
            </a:r>
          </a:p>
          <a:p>
            <a:pPr>
              <a:buNone/>
            </a:pPr>
            <a:r>
              <a:rPr lang="ru-RU" b="1" dirty="0" smtClean="0"/>
              <a:t>В сказочные дали</a:t>
            </a:r>
          </a:p>
          <a:p>
            <a:pPr>
              <a:buNone/>
            </a:pPr>
            <a:r>
              <a:rPr lang="ru-RU" b="1" dirty="0" smtClean="0"/>
              <a:t>Старый добрый клавесин -</a:t>
            </a:r>
          </a:p>
          <a:p>
            <a:pPr>
              <a:buNone/>
            </a:pPr>
            <a:r>
              <a:rPr lang="ru-RU" b="1" dirty="0" smtClean="0"/>
              <a:t>Дедушка рояля.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Picture 3" descr="G:\ДИСК I\ДИСК D\Мамино\2010-2011\АТТЕСТАЦИЯ 2010-2011\ОТКРЫТЫЙ УРОК\1world_music_character_large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5715016"/>
            <a:ext cx="974711" cy="978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G:\ДИСК I\ДИСК D\Мамино\2010-2011\АТТЕСТАЦИЯ 2010-2011\ОТКРЫТЫЙ УРОК\trebleclef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5286388"/>
            <a:ext cx="967146" cy="1571612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48</a:t>
            </a:fld>
            <a:endParaRPr lang="ru-RU"/>
          </a:p>
        </p:txBody>
      </p:sp>
      <p:pic>
        <p:nvPicPr>
          <p:cNvPr id="11" name="Старый добрый клавесин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29124" y="1357298"/>
            <a:ext cx="203200" cy="20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39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relaxedInset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  </a:t>
            </a:r>
            <a: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ЧЕЛЕСТА</a:t>
            </a:r>
            <a:endParaRPr lang="ru-RU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38" name="Picture 2" descr="G:\ДИСК I\ДИСК D\Мамино\2010-2011\АТТЕСТАЦИЯ 2010-2011\ОТКРЫТЫЙ УРОК\челеста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4959"/>
          <a:stretch>
            <a:fillRect/>
          </a:stretch>
        </p:blipFill>
        <p:spPr bwMode="auto">
          <a:xfrm>
            <a:off x="1071538" y="1500174"/>
            <a:ext cx="6531266" cy="2738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39" name="Picture 3" descr="G:\ДИСК I\ДИСК D\Мамино\2010-2011\АТТЕСТАЦИЯ 2010-2011\ОТКРЫТЫЙ УРОК\челеста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4214818"/>
            <a:ext cx="2000264" cy="2543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0" name="Picture 4" descr="G:\ДИСК I\ДИСК D\Мамино\2010-2011\АТТЕСТАЦИЯ 2010-2011\ОТКРЫТЫЙ УРОК\челеста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429132"/>
            <a:ext cx="2449275" cy="2143116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49</a:t>
            </a:fld>
            <a:endParaRPr lang="ru-RU"/>
          </a:p>
        </p:txBody>
      </p:sp>
      <p:pic>
        <p:nvPicPr>
          <p:cNvPr id="7" name="Picture 4" descr="G:\ДИСК I\ДИСК D\Мамино\2010-2011\АТТЕСТАЦИЯ 2010-2011\ОТКРЫТЫЙ УРОК\notes_03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1571612"/>
            <a:ext cx="1905000" cy="1085850"/>
          </a:xfrm>
          <a:prstGeom prst="rect">
            <a:avLst/>
          </a:prstGeom>
          <a:noFill/>
        </p:spPr>
      </p:pic>
      <p:pic>
        <p:nvPicPr>
          <p:cNvPr id="8" name="Picture 4" descr="G:\ДИСК I\ДИСК D\Мамино\2010-2011\АТТЕСТАЦИЯ 2010-2011\ОТКРЫТЫЙ УРОК\notes_03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4071942"/>
            <a:ext cx="1905000" cy="1085850"/>
          </a:xfrm>
          <a:prstGeom prst="rect">
            <a:avLst/>
          </a:prstGeom>
          <a:noFill/>
        </p:spPr>
      </p:pic>
      <p:pic>
        <p:nvPicPr>
          <p:cNvPr id="9" name="Picture 4" descr="G:\ДИСК I\ДИСК D\Мамино\2010-2011\АТТЕСТАЦИЯ 2010-2011\ОТКРЫТЫЙ УРОК\notes_03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3571876"/>
            <a:ext cx="1905000" cy="1085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ДИСК I\ДИСК D\Мамино\2010-2011\АТТЕСТАЦИЯ 2010-2011\ОТКРЫТЫЙ УРОК\50618-Ni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G:\ДИСК I\ДИСК D\Мамино\2010-2011\АТТЕСТАЦИЯ 2010-2011\ОТКРЫТЫЙ УРОК\Чайковский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0773" y="214290"/>
            <a:ext cx="6748295" cy="6500858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ДИСК I\ДИСК D\Мамино\2010-2011\АТТЕСТАЦИЯ 2010-2011\ОТКРЫТЫЙ УРОК\e9b23639591aa4e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ДИСК I\ДИСК D\Мамино\2010-2011\АТТЕСТАЦИЯ 2010-2011\ОТКРЫТЫЙ УРОК\Орган в Кафедральном соборе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333"/>
            <a:ext cx="9143999" cy="6773333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 музыкальных инструментов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53</a:t>
            </a:fld>
            <a:endParaRPr lang="ru-RU"/>
          </a:p>
        </p:txBody>
      </p:sp>
      <p:pic>
        <p:nvPicPr>
          <p:cNvPr id="2050" name="Picture 2" descr="G:\ДИСК I\ДИСК D\Мамино\2010-2011\АТТЕСТАЦИЯ 2010-2011\ОТКРЫТЫЙ УРОК\ДЕТ РИС\Алёша Малю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60543" y="-1174847"/>
            <a:ext cx="6186375" cy="8821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714348" y="285728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00B050"/>
                </a:solidFill>
              </a:rPr>
              <a:t>Малюта</a:t>
            </a:r>
            <a:r>
              <a:rPr lang="ru-RU" sz="2000" b="1" dirty="0" smtClean="0">
                <a:solidFill>
                  <a:srgbClr val="00B050"/>
                </a:solidFill>
              </a:rPr>
              <a:t> Алёша</a:t>
            </a:r>
            <a:endParaRPr lang="ru-RU" sz="2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54</a:t>
            </a:fld>
            <a:endParaRPr lang="ru-RU"/>
          </a:p>
        </p:txBody>
      </p:sp>
      <p:pic>
        <p:nvPicPr>
          <p:cNvPr id="3074" name="Picture 2" descr="G:\ДИСК I\ДИСК D\Мамино\2010-2011\АТТЕСТАЦИЯ 2010-2011\ОТКРЫТЫЙ УРОК\ДЕТ РИС\Маша Яку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523440" y="-951991"/>
            <a:ext cx="6102489" cy="87208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071538" y="500042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0070C0"/>
                </a:solidFill>
              </a:rPr>
              <a:t>Якубенко</a:t>
            </a:r>
            <a:r>
              <a:rPr lang="ru-RU" sz="2000" b="1" dirty="0" smtClean="0">
                <a:solidFill>
                  <a:srgbClr val="0070C0"/>
                </a:solidFill>
              </a:rPr>
              <a:t> Мария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55</a:t>
            </a:fld>
            <a:endParaRPr lang="ru-RU"/>
          </a:p>
        </p:txBody>
      </p:sp>
      <p:pic>
        <p:nvPicPr>
          <p:cNvPr id="4098" name="Picture 2" descr="G:\ДИСК I\ДИСК D\Мамино\2010-2011\АТТЕСТАЦИЯ 2010-2011\ОТКРЫТЫЙ УРОК\ДЕТ РИС\Кари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596349" y="-953463"/>
            <a:ext cx="6000792" cy="8622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00034" y="428604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Романова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Карина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56</a:t>
            </a:fld>
            <a:endParaRPr lang="ru-RU"/>
          </a:p>
        </p:txBody>
      </p:sp>
      <p:pic>
        <p:nvPicPr>
          <p:cNvPr id="5122" name="Picture 2" descr="G:\ДИСК I\ДИСК D\Мамино\2010-2011\АТТЕСТАЦИЯ 2010-2011\ОТКРЫТЫЙ УРОК\ДЕТ РИС\Настя Пе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599978" y="-1099968"/>
            <a:ext cx="5971147" cy="87425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57158" y="357166"/>
            <a:ext cx="3286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7030A0"/>
                </a:solidFill>
              </a:rPr>
              <a:t>Перевалова</a:t>
            </a:r>
            <a:r>
              <a:rPr lang="ru-RU" sz="2000" b="1" dirty="0" smtClean="0">
                <a:solidFill>
                  <a:srgbClr val="7030A0"/>
                </a:solidFill>
              </a:rPr>
              <a:t> Анастасия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57</a:t>
            </a:fld>
            <a:endParaRPr lang="ru-RU"/>
          </a:p>
        </p:txBody>
      </p:sp>
      <p:pic>
        <p:nvPicPr>
          <p:cNvPr id="6146" name="Picture 2" descr="G:\ДИСК I\ДИСК D\Мамино\2010-2011\АТТЕСТАЦИЯ 2010-2011\ОТКРЫТЫЙ УРОК\ДЕТ РИС\сЛА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579747" y="-1013034"/>
            <a:ext cx="6055944" cy="8643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57158" y="5715016"/>
            <a:ext cx="2714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chemeClr val="accent5">
                    <a:lumMod val="50000"/>
                  </a:schemeClr>
                </a:solidFill>
              </a:rPr>
              <a:t>Шапран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 Вячеслав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58</a:t>
            </a:fld>
            <a:endParaRPr lang="ru-RU"/>
          </a:p>
        </p:txBody>
      </p:sp>
      <p:pic>
        <p:nvPicPr>
          <p:cNvPr id="7170" name="Picture 2" descr="G:\ДИСК I\ДИСК D\Мамино\2010-2011\АТТЕСТАЦИЯ 2010-2011\ОТКРЫТЫЙ УРОК\ДЕТ РИС\лена жилен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93605" y="-1207909"/>
            <a:ext cx="6204374" cy="89058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57158" y="5786454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</a:rPr>
              <a:t>Жиленко</a:t>
            </a:r>
            <a:r>
              <a:rPr lang="ru-RU" sz="2000" b="1" dirty="0" smtClean="0">
                <a:solidFill>
                  <a:srgbClr val="C00000"/>
                </a:solidFill>
              </a:rPr>
              <a:t> Елена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59</a:t>
            </a:fld>
            <a:endParaRPr lang="ru-RU"/>
          </a:p>
        </p:txBody>
      </p:sp>
      <p:pic>
        <p:nvPicPr>
          <p:cNvPr id="8194" name="Picture 2" descr="G:\ДИСК I\ДИСК D\Мамино\2010-2011\АТТЕСТАЦИЯ 2010-2011\ОТКРЫТЫЙ УРОК\ДЕТ РИС\Даша Лаз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522214" y="-1093641"/>
            <a:ext cx="6075719" cy="86915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009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57158" y="5786454"/>
            <a:ext cx="2928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CC0099"/>
                </a:solidFill>
              </a:rPr>
              <a:t>Лазакович</a:t>
            </a:r>
            <a:r>
              <a:rPr lang="ru-RU" sz="2000" b="1" dirty="0" smtClean="0">
                <a:solidFill>
                  <a:srgbClr val="CC0099"/>
                </a:solidFill>
              </a:rPr>
              <a:t> Дарья</a:t>
            </a:r>
            <a:endParaRPr lang="ru-RU" sz="2000" b="1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ДИСК I\ДИСК D\Мамино\2010-2011\АТТЕСТАЦИЯ 2010-2011\ОТКРЫТЫЙ УРОК\Крем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928670"/>
            <a:ext cx="8207009" cy="5161296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60</a:t>
            </a:fld>
            <a:endParaRPr lang="ru-RU"/>
          </a:p>
        </p:txBody>
      </p:sp>
      <p:pic>
        <p:nvPicPr>
          <p:cNvPr id="9218" name="Picture 2" descr="G:\ДИСК I\ДИСК D\Мамино\2010-2011\АТТЕСТАЦИЯ 2010-2011\ОТКРЫТЫЙ УРОК\ДЕТ РИС\Расу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510463" y="-939014"/>
            <a:ext cx="6200794" cy="85074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643702" y="600076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0070C0"/>
                </a:solidFill>
              </a:rPr>
              <a:t>Кочкоров</a:t>
            </a:r>
            <a:r>
              <a:rPr lang="ru-RU" sz="2000" b="1" dirty="0" smtClean="0">
                <a:solidFill>
                  <a:srgbClr val="0070C0"/>
                </a:solidFill>
              </a:rPr>
              <a:t> Расул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61</a:t>
            </a:fld>
            <a:endParaRPr lang="ru-RU"/>
          </a:p>
        </p:txBody>
      </p:sp>
      <p:pic>
        <p:nvPicPr>
          <p:cNvPr id="10242" name="Picture 2" descr="G:\ДИСК I\ДИСК D\Мамино\2010-2011\АТТЕСТАЦИЯ 2010-2011\ОТКРЫТЫЙ УРОК\ДЕТ РИС\по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505412" y="-933964"/>
            <a:ext cx="6061636" cy="86438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66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28596" y="5929330"/>
            <a:ext cx="250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C0099"/>
                </a:solidFill>
              </a:rPr>
              <a:t>Сапрыгина Полина</a:t>
            </a:r>
            <a:endParaRPr lang="ru-RU" sz="2000" b="1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62</a:t>
            </a:fld>
            <a:endParaRPr lang="ru-RU"/>
          </a:p>
        </p:txBody>
      </p:sp>
      <p:pic>
        <p:nvPicPr>
          <p:cNvPr id="11266" name="Picture 2" descr="G:\ДИСК I\ДИСК D\Мамино\2010-2011\АТТЕСТАЦИЯ 2010-2011\ОТКРЫТЫЙ УРОК\ДЕТ РИС\Соня Кирши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74666" y="-1117531"/>
            <a:ext cx="6186692" cy="8850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009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715140" y="6000768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C0099"/>
                </a:solidFill>
              </a:rPr>
              <a:t>Киршина Софья</a:t>
            </a:r>
            <a:endParaRPr lang="ru-RU" sz="2000" b="1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63</a:t>
            </a:fld>
            <a:endParaRPr lang="ru-RU"/>
          </a:p>
        </p:txBody>
      </p:sp>
      <p:pic>
        <p:nvPicPr>
          <p:cNvPr id="12290" name="Picture 2" descr="G:\ДИСК I\ДИСК D\Мамино\2010-2011\АТТЕСТАЦИЯ 2010-2011\ОТКРЫТЫЙ УРОК\ДЕТ РИС\Таня 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42106" y="-1156410"/>
            <a:ext cx="6235932" cy="883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85720" y="142852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Макаренко Татьяна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64</a:t>
            </a:fld>
            <a:endParaRPr lang="ru-RU"/>
          </a:p>
        </p:txBody>
      </p:sp>
      <p:pic>
        <p:nvPicPr>
          <p:cNvPr id="13314" name="Picture 2" descr="G:\ДИСК I\ДИСК D\Мамино\2010-2011\АТТЕСТАЦИЯ 2010-2011\ОТКРЫТЫЙ УРОК\ДЕТ РИС\Настя 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77950" y="-960516"/>
            <a:ext cx="6215107" cy="856472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6143636" y="357166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002060"/>
                </a:solidFill>
              </a:rPr>
              <a:t>Коломоец</a:t>
            </a:r>
            <a:r>
              <a:rPr lang="ru-RU" sz="2000" b="1" dirty="0" smtClean="0">
                <a:solidFill>
                  <a:srgbClr val="002060"/>
                </a:solidFill>
              </a:rPr>
              <a:t> Анастасия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G:\ДИСК I\ДИСК D\Мамино\2010-2011\АТТЕСТАЦИЯ 2010-2011\ОТКРЫТЫЙ УРОК\1229842595_1024x768_dulcet-music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-65" y="0"/>
            <a:ext cx="9144065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 урока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14348" y="1600200"/>
            <a:ext cx="7972452" cy="45259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С каким инструментом мы сегодня познакомились?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Какой у него голос?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Что в переводе означает его имя?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Из какой страны он прибыл?</a:t>
            </a:r>
            <a:endParaRPr lang="ru-RU" dirty="0"/>
          </a:p>
        </p:txBody>
      </p:sp>
      <p:pic>
        <p:nvPicPr>
          <p:cNvPr id="44035" name="Picture 3" descr="G:\ДИСК I\ДИСК D\Мамино\2010-2011\АТТЕСТАЦИЯ 2010-2011\ОТКРЫТЫЙ УРОК\clefs_0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929198"/>
            <a:ext cx="1285884" cy="1478767"/>
          </a:xfrm>
          <a:prstGeom prst="rect">
            <a:avLst/>
          </a:prstGeom>
          <a:noFill/>
        </p:spPr>
      </p:pic>
      <p:pic>
        <p:nvPicPr>
          <p:cNvPr id="44036" name="Picture 4" descr="G:\ДИСК I\ДИСК D\Мамино\2010-2011\АТТЕСТАЦИЯ 2010-2011\ОТКРЫТЫЙ УРОК\notes_03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5072074"/>
            <a:ext cx="1905000" cy="1085850"/>
          </a:xfrm>
          <a:prstGeom prst="rect">
            <a:avLst/>
          </a:prstGeom>
          <a:noFill/>
        </p:spPr>
      </p:pic>
      <p:pic>
        <p:nvPicPr>
          <p:cNvPr id="44037" name="Picture 5" descr="G:\ДИСК I\ДИСК D\Мамино\2010-2011\АТТЕСТАЦИЯ 2010-2011\ОТКРЫТЫЙ УРОК\notes_03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4929198"/>
            <a:ext cx="1905000" cy="1085850"/>
          </a:xfrm>
          <a:prstGeom prst="rect">
            <a:avLst/>
          </a:prstGeom>
          <a:noFill/>
        </p:spPr>
      </p:pic>
      <p:pic>
        <p:nvPicPr>
          <p:cNvPr id="44038" name="Picture 6" descr="G:\ДИСК I\ДИСК D\Мамино\2010-2011\АТТЕСТАЦИЯ 2010-2011\ОТКРЫТЫЙ УРОК\notes_03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857760"/>
            <a:ext cx="1905000" cy="1085850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ДИСК I\ДИСК D\Мамино\2010-2011\АТТЕСТАЦИЯ 2010-2011\ОТКРЫТЫЙ УРОК\1229842595_1024x768_dulcet-music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-65" y="0"/>
            <a:ext cx="914406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Музыкальное прощание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1600200"/>
            <a:ext cx="6500858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Опять прозвенел звонок.</a:t>
            </a:r>
          </a:p>
          <a:p>
            <a:pPr>
              <a:buNone/>
            </a:pPr>
            <a:r>
              <a:rPr lang="ru-RU" b="1" dirty="0" smtClean="0"/>
              <a:t>Закончился наш урок.</a:t>
            </a:r>
          </a:p>
          <a:p>
            <a:pPr>
              <a:buNone/>
            </a:pPr>
            <a:r>
              <a:rPr lang="ru-RU" b="1" dirty="0" smtClean="0"/>
              <a:t>Как грустно покидать волшебный класс.</a:t>
            </a:r>
          </a:p>
          <a:p>
            <a:pPr>
              <a:buNone/>
            </a:pPr>
            <a:r>
              <a:rPr lang="ru-RU" b="1" dirty="0" smtClean="0"/>
              <a:t>Мы будем дни считать,</a:t>
            </a:r>
          </a:p>
          <a:p>
            <a:pPr>
              <a:buNone/>
            </a:pPr>
            <a:r>
              <a:rPr lang="ru-RU" b="1" dirty="0" smtClean="0"/>
              <a:t>Мы очень будем ждать,</a:t>
            </a:r>
          </a:p>
          <a:p>
            <a:pPr>
              <a:buNone/>
            </a:pPr>
            <a:r>
              <a:rPr lang="ru-RU" b="1" dirty="0" smtClean="0"/>
              <a:t>Когда звонок вновь позовёт</a:t>
            </a:r>
          </a:p>
          <a:p>
            <a:pPr>
              <a:buNone/>
            </a:pPr>
            <a:r>
              <a:rPr lang="ru-RU" b="1" dirty="0" smtClean="0"/>
              <a:t>На музыку всех нас.</a:t>
            </a:r>
          </a:p>
          <a:p>
            <a:pPr>
              <a:buNone/>
            </a:pPr>
            <a:r>
              <a:rPr lang="ru-RU" b="1" dirty="0" smtClean="0"/>
              <a:t>До свидания!</a:t>
            </a:r>
          </a:p>
          <a:p>
            <a:pPr>
              <a:buNone/>
            </a:pPr>
            <a:r>
              <a:rPr lang="ru-RU" b="1" dirty="0" smtClean="0"/>
              <a:t>До свидания!</a:t>
            </a:r>
          </a:p>
          <a:p>
            <a:pPr>
              <a:buNone/>
            </a:pPr>
            <a:r>
              <a:rPr lang="ru-RU" b="1" dirty="0" smtClean="0"/>
              <a:t>До свидания!</a:t>
            </a:r>
            <a:endParaRPr lang="ru-RU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66</a:t>
            </a:fld>
            <a:endParaRPr lang="ru-RU"/>
          </a:p>
        </p:txBody>
      </p:sp>
      <p:pic>
        <p:nvPicPr>
          <p:cNvPr id="7" name="Музыкальное прощание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29586" y="714356"/>
            <a:ext cx="203200" cy="20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3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G:\ДИСК I\ДИСК D\Мамино\2010-2011\АТТЕСТАЦИЯ 2010-2011\ОТКРЫТЫЙ УРОК\i4cef8647e86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5060" name="Picture 4" descr="G:\ДИСК I\ДИСК D\Мамино\2010-2011\АТТЕСТАЦИЯ 2010-2011\ОТКРЫТЫЙ УРОК\906eb1b220b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785794"/>
            <a:ext cx="5762647" cy="5762647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G:\ДИСК I\ДИСК D\Мамино\2010-2011\АТТЕСТАЦИЯ 2010-2011\ОТКРЫТЫЙ УРОК\STRADIVARI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714488"/>
            <a:ext cx="6057900" cy="4508500"/>
          </a:xfrm>
          <a:prstGeom prst="rect">
            <a:avLst/>
          </a:prstGeom>
          <a:noFill/>
        </p:spPr>
      </p:pic>
      <p:pic>
        <p:nvPicPr>
          <p:cNvPr id="5122" name="Picture 2" descr="G:\ДИСК I\ДИСК D\Мамино\2010-2011\АТТЕСТАЦИЯ 2010-2011\ОТКРЫТЫЙ УРОК\Страдивари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406315" cy="2286016"/>
          </a:xfrm>
          <a:prstGeom prst="rect">
            <a:avLst/>
          </a:prstGeom>
          <a:noFill/>
        </p:spPr>
      </p:pic>
      <p:pic>
        <p:nvPicPr>
          <p:cNvPr id="5123" name="Picture 3" descr="G:\ДИСК I\ДИСК D\Мамино\2010-2011\АТТЕСТАЦИЯ 2010-2011\ОТКРЫТЫЙ УРОК\gvarner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81790" y="4429132"/>
            <a:ext cx="2262210" cy="2262210"/>
          </a:xfrm>
          <a:prstGeom prst="rect">
            <a:avLst/>
          </a:prstGeom>
          <a:noFill/>
        </p:spPr>
      </p:pic>
      <p:pic>
        <p:nvPicPr>
          <p:cNvPr id="5125" name="Picture 5" descr="G:\ДИСК I\ДИСК D\Мамино\2010-2011\АТТЕСТАЦИЯ 2010-2011\ОТКРЫТЫЙ УРОК\13988405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500702"/>
            <a:ext cx="1214446" cy="106264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G:\ДИСК I\ДИСК D\Мамино\2010-2011\АТТЕСТАЦИЯ 2010-2011\ОТКРЫТЫЙ УРОК\Violin-Vio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44605">
            <a:off x="1210342" y="878823"/>
            <a:ext cx="3365516" cy="4898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G:\ДИСК I\ДИСК D\Мамино\2010-2011\АТТЕСТАЦИЯ 2010-2011\ОТКРЫТЫЙ УРОК\original аль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2157" y="214290"/>
            <a:ext cx="4131843" cy="6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G:\ДИСК I\ДИСК D\Мамино\2010-2011\АТТЕСТАЦИЯ 2010-2011\ОТКРЫТЫЙ УРОК\i0604rp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764526">
            <a:off x="1089072" y="5151319"/>
            <a:ext cx="633413" cy="1905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АЛЬТ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ДИСК I\ДИСК D\Мамино\2010-2011\АТТЕСТАЦИЯ 2010-2011\ОТКРЫТЫЙ УРОК\657397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1010</TotalTime>
  <Words>425</Words>
  <Application>Microsoft Office PowerPoint</Application>
  <PresentationFormat>Экран (4:3)</PresentationFormat>
  <Paragraphs>213</Paragraphs>
  <Slides>67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67</vt:i4>
      </vt:variant>
    </vt:vector>
  </HeadingPairs>
  <TitlesOfParts>
    <vt:vector size="70" baseType="lpstr">
      <vt:lpstr>Тема Office</vt:lpstr>
      <vt:lpstr>Трек</vt:lpstr>
      <vt:lpstr>Поток</vt:lpstr>
      <vt:lpstr>Музыкальные инструменты</vt:lpstr>
      <vt:lpstr>Музыкальное приветствие</vt:lpstr>
      <vt:lpstr>Слайд 3</vt:lpstr>
      <vt:lpstr>Слайд 4</vt:lpstr>
      <vt:lpstr>Слайд 5</vt:lpstr>
      <vt:lpstr>Слайд 6</vt:lpstr>
      <vt:lpstr>Слайд 7</vt:lpstr>
      <vt:lpstr>АЛЬТ</vt:lpstr>
      <vt:lpstr>Слайд 9</vt:lpstr>
      <vt:lpstr>Слайд 10</vt:lpstr>
      <vt:lpstr>Слайд 11</vt:lpstr>
      <vt:lpstr>Слайд 12</vt:lpstr>
      <vt:lpstr>КОНТРАБАС</vt:lpstr>
      <vt:lpstr>Слайд 14</vt:lpstr>
      <vt:lpstr>ФЛЕЙТА</vt:lpstr>
      <vt:lpstr>Слайд 16</vt:lpstr>
      <vt:lpstr>ГОБОЙ</vt:lpstr>
      <vt:lpstr>Слайд 18</vt:lpstr>
      <vt:lpstr>КЛАРНЕТ</vt:lpstr>
      <vt:lpstr>Слайд 20</vt:lpstr>
      <vt:lpstr>ФАГОТ</vt:lpstr>
      <vt:lpstr>Слайд 22</vt:lpstr>
      <vt:lpstr>Слайд 23</vt:lpstr>
      <vt:lpstr>Слайд 24</vt:lpstr>
      <vt:lpstr>ТРУБА</vt:lpstr>
      <vt:lpstr>Слайд 26</vt:lpstr>
      <vt:lpstr>ТРОМБОН</vt:lpstr>
      <vt:lpstr>Слайд 28</vt:lpstr>
      <vt:lpstr>ВАЛТОРНА</vt:lpstr>
      <vt:lpstr>Слайд 30</vt:lpstr>
      <vt:lpstr>ТУБА</vt:lpstr>
      <vt:lpstr>Слайд 32</vt:lpstr>
      <vt:lpstr>УДАРНЫЕ</vt:lpstr>
      <vt:lpstr>ЛИТАВРЫ</vt:lpstr>
      <vt:lpstr>Слайд 35</vt:lpstr>
      <vt:lpstr>Слайд 36</vt:lpstr>
      <vt:lpstr>МЕТАЛЛОФОН</vt:lpstr>
      <vt:lpstr>БАЛАЛАЙКА</vt:lpstr>
      <vt:lpstr>Слайд 39</vt:lpstr>
      <vt:lpstr>Слайд 40</vt:lpstr>
      <vt:lpstr>                  АРФА</vt:lpstr>
      <vt:lpstr>БАЯН                         АККОРДЕОН</vt:lpstr>
      <vt:lpstr>Слайд 43</vt:lpstr>
      <vt:lpstr>ФОРТЕПИАНО ПИАНИНО                                      РОЯЛЬ</vt:lpstr>
      <vt:lpstr>Слайд 45</vt:lpstr>
      <vt:lpstr>                        КЛАВЕСИН</vt:lpstr>
      <vt:lpstr>Слайд 47</vt:lpstr>
      <vt:lpstr>Старый добрый клавесин</vt:lpstr>
      <vt:lpstr>                       ЧЕЛЕСТА</vt:lpstr>
      <vt:lpstr>Слайд 50</vt:lpstr>
      <vt:lpstr>Слайд 51</vt:lpstr>
      <vt:lpstr>Город музыкальных инструментов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Итог урока</vt:lpstr>
      <vt:lpstr>Музыкальное прощание</vt:lpstr>
      <vt:lpstr>Слайд 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115</cp:revision>
  <dcterms:created xsi:type="dcterms:W3CDTF">2011-04-18T13:03:54Z</dcterms:created>
  <dcterms:modified xsi:type="dcterms:W3CDTF">2012-01-30T15:08:34Z</dcterms:modified>
</cp:coreProperties>
</file>